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313" r:id="rId3"/>
    <p:sldId id="314" r:id="rId4"/>
    <p:sldId id="315" r:id="rId5"/>
    <p:sldId id="31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7" r:id="rId14"/>
    <p:sldId id="265" r:id="rId15"/>
    <p:sldId id="264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66" r:id="rId24"/>
    <p:sldId id="424" r:id="rId25"/>
    <p:sldId id="276" r:id="rId26"/>
    <p:sldId id="317" r:id="rId27"/>
    <p:sldId id="272" r:id="rId28"/>
    <p:sldId id="278" r:id="rId29"/>
    <p:sldId id="279" r:id="rId30"/>
    <p:sldId id="327" r:id="rId31"/>
    <p:sldId id="330" r:id="rId32"/>
    <p:sldId id="318" r:id="rId33"/>
    <p:sldId id="319" r:id="rId34"/>
    <p:sldId id="322" r:id="rId35"/>
    <p:sldId id="320" r:id="rId36"/>
    <p:sldId id="321" r:id="rId37"/>
    <p:sldId id="323" r:id="rId38"/>
    <p:sldId id="324" r:id="rId39"/>
    <p:sldId id="325" r:id="rId40"/>
    <p:sldId id="326" r:id="rId41"/>
    <p:sldId id="304" r:id="rId42"/>
    <p:sldId id="305" r:id="rId43"/>
    <p:sldId id="306" r:id="rId44"/>
    <p:sldId id="312" r:id="rId45"/>
    <p:sldId id="310" r:id="rId46"/>
    <p:sldId id="3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3969" autoAdjust="0"/>
  </p:normalViewPr>
  <p:slideViewPr>
    <p:cSldViewPr snapToGrid="0">
      <p:cViewPr varScale="1">
        <p:scale>
          <a:sx n="104" d="100"/>
          <a:sy n="104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4241F-DFA7-4888-AE19-83A393F5E99E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8DE80-EE90-4C97-8286-86AB6394A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94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8DE80-EE90-4C97-8286-86AB6394AD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94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8DE80-EE90-4C97-8286-86AB6394AD6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24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1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8DE80-EE90-4C97-8286-86AB6394AD60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03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zero-centered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layers of processing would be receiving data that is not zero-centered.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data coming into a neuron is always positive then the gradient on the weights will be either all be positive, or all negative (depending on the gradient of the whole expression).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introduce undesirable zig-zagging dynamics in the gradient weight updates.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once these gradients are added up across a data  batch the final weight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can have variable signs, somewhat mitigating this issue.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ReLU</a:t>
            </a:r>
            <a:r>
              <a:rPr lang="en-US" sz="1200" dirty="0"/>
              <a:t> units can “die”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large gradient flowing through a </a:t>
            </a:r>
            <a:r>
              <a:rPr lang="en-US" sz="1200" dirty="0" err="1"/>
              <a:t>ReLU</a:t>
            </a:r>
            <a:r>
              <a:rPr lang="en-US" sz="1200" dirty="0"/>
              <a:t> could cause weights to update in such a way that the neuron will never activate on any </a:t>
            </a:r>
            <a:r>
              <a:rPr lang="en-US" sz="1200" dirty="0" err="1"/>
              <a:t>datapoint</a:t>
            </a:r>
            <a:r>
              <a:rPr lang="en-US" sz="1200" dirty="0"/>
              <a:t> again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gradient flowing through the unit will forever be zero from that point 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With a proper setting of the learning rate this is less frequently an issue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8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322728"/>
            <a:ext cx="4144096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8947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8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2564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556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3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84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FA645D-6F0F-4A87-99BF-06DFC9DB41A6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038009CC-7258-4035-8CF8-492BF2DB8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2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3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1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tags" Target="../tags/tag59.xml"/><Relationship Id="rId47" Type="http://schemas.openxmlformats.org/officeDocument/2006/relationships/tags" Target="../tags/tag64.xml"/><Relationship Id="rId50" Type="http://schemas.openxmlformats.org/officeDocument/2006/relationships/tags" Target="../tags/tag67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tags" Target="../tags/tag62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tags" Target="../tags/tag66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tags" Target="../tags/tag65.xml"/><Relationship Id="rId8" Type="http://schemas.openxmlformats.org/officeDocument/2006/relationships/tags" Target="../tags/tag25.xml"/><Relationship Id="rId51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tags" Target="../tags/tag63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1" Type="http://schemas.openxmlformats.org/officeDocument/2006/relationships/tags" Target="../tags/tag18.xml"/><Relationship Id="rId6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54C-823D-4CBD-804D-BAF091A14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182112"/>
            <a:ext cx="10058400" cy="11430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Disecting Neural Networks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48E7B-49F9-45D6-BB06-1E3092FCC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9065925" cy="1143000"/>
          </a:xfrm>
        </p:spPr>
        <p:txBody>
          <a:bodyPr/>
          <a:lstStyle/>
          <a:p>
            <a:pPr algn="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Dr.Shailesh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2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Learning AND gate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5CDA7CC7-036C-4300-A0FE-7ECD76AC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938338"/>
            <a:ext cx="2462212" cy="36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circle with arrows and a circle with letters and numbers&#10;&#10;Description automatically generated">
            <a:extLst>
              <a:ext uri="{FF2B5EF4-FFF2-40B4-BE49-F238E27FC236}">
                <a16:creationId xmlns:a16="http://schemas.microsoft.com/office/drawing/2014/main" id="{439BE2DF-E10D-E671-4E93-87EF81A8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90" y="2945936"/>
            <a:ext cx="4406805" cy="23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BA11D5-85F5-C04C-940B-7D1F1231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D4C9-51AE-4FA4-986D-CF65B06A25A9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DDD4431-0A96-C20C-DA7A-8D6D1BA7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4A9B5F-65CD-F210-95FE-6740E9B7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t>11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9928"/>
            <a:ext cx="10058400" cy="1450757"/>
          </a:xfrm>
        </p:spPr>
        <p:txBody>
          <a:bodyPr/>
          <a:lstStyle/>
          <a:p>
            <a:r>
              <a:rPr lang="en-US" dirty="0"/>
              <a:t>Learning AND gate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5FB9C-C4F6-490F-80C6-736C7754BA83}"/>
              </a:ext>
            </a:extLst>
          </p:cNvPr>
          <p:cNvSpPr txBox="1"/>
          <p:nvPr/>
        </p:nvSpPr>
        <p:spPr>
          <a:xfrm>
            <a:off x="1439556" y="1879163"/>
            <a:ext cx="247503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z</a:t>
            </a:r>
            <a:r>
              <a:rPr lang="en-US"/>
              <a:t> = w</a:t>
            </a:r>
            <a:r>
              <a:rPr lang="en-US" baseline="-25000"/>
              <a:t>1</a:t>
            </a:r>
            <a:r>
              <a:rPr lang="en-US"/>
              <a:t>.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.x</a:t>
            </a:r>
            <a:r>
              <a:rPr lang="en-US" baseline="-25000" dirty="0"/>
              <a:t>2</a:t>
            </a:r>
            <a:r>
              <a:rPr lang="en-US" dirty="0"/>
              <a:t> –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en-US" dirty="0"/>
          </a:p>
          <a:p>
            <a:endParaRPr lang="en-IN" dirty="0"/>
          </a:p>
          <a:p>
            <a:r>
              <a:rPr lang="en-IN"/>
              <a:t>w</a:t>
            </a:r>
            <a:r>
              <a:rPr lang="en-IN" baseline="-25000"/>
              <a:t>1</a:t>
            </a:r>
            <a:r>
              <a:rPr lang="en-IN"/>
              <a:t>=1</a:t>
            </a:r>
            <a:r>
              <a:rPr lang="en-IN" dirty="0"/>
              <a:t>,  w</a:t>
            </a:r>
            <a:r>
              <a:rPr lang="en-IN" baseline="-25000" dirty="0"/>
              <a:t>2</a:t>
            </a:r>
            <a:r>
              <a:rPr lang="en-IN" dirty="0"/>
              <a:t>=1, 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2.5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A761C-E7C3-4391-A249-45C80F60E62D}"/>
              </a:ext>
            </a:extLst>
          </p:cNvPr>
          <p:cNvSpPr txBox="1"/>
          <p:nvPr/>
        </p:nvSpPr>
        <p:spPr>
          <a:xfrm>
            <a:off x="1663776" y="5760796"/>
            <a:ext cx="1768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2.5</a:t>
            </a:r>
            <a:r>
              <a:rPr lang="en-US" dirty="0"/>
              <a:t> = 0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237E5-E38A-4609-879D-269FEADA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7" y="3429000"/>
            <a:ext cx="2641379" cy="2647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9301E-BA1F-4C53-B130-C02E29F8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70" y="1812488"/>
            <a:ext cx="2641379" cy="2823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6F29D-BB4B-4335-8734-60C186682859}"/>
              </a:ext>
            </a:extLst>
          </p:cNvPr>
          <p:cNvSpPr txBox="1"/>
          <p:nvPr/>
        </p:nvSpPr>
        <p:spPr>
          <a:xfrm>
            <a:off x="1545353" y="2918638"/>
            <a:ext cx="1768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2.5</a:t>
            </a:r>
            <a:r>
              <a:rPr lang="en-US" dirty="0"/>
              <a:t> = 0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7C124D-5EC2-4428-8D1B-3F7C3C8ADB9D}"/>
              </a:ext>
            </a:extLst>
          </p:cNvPr>
          <p:cNvCxnSpPr>
            <a:cxnSpLocks/>
          </p:cNvCxnSpPr>
          <p:nvPr/>
        </p:nvCxnSpPr>
        <p:spPr>
          <a:xfrm flipV="1">
            <a:off x="4007768" y="2043912"/>
            <a:ext cx="2118712" cy="83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52603-DACB-40E2-9574-2721F6A8AD7D}"/>
              </a:ext>
            </a:extLst>
          </p:cNvPr>
          <p:cNvCxnSpPr>
            <a:cxnSpLocks/>
          </p:cNvCxnSpPr>
          <p:nvPr/>
        </p:nvCxnSpPr>
        <p:spPr>
          <a:xfrm flipV="1">
            <a:off x="4332859" y="5828145"/>
            <a:ext cx="7203359" cy="12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042F462-2778-9052-2FC1-D5030CECE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98378"/>
              </p:ext>
            </p:extLst>
          </p:nvPr>
        </p:nvGraphicFramePr>
        <p:xfrm>
          <a:off x="534214" y="3538453"/>
          <a:ext cx="5057787" cy="21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696">
                  <a:extLst>
                    <a:ext uri="{9D8B030D-6E8A-4147-A177-3AD203B41FA5}">
                      <a16:colId xmlns:a16="http://schemas.microsoft.com/office/drawing/2014/main" val="1186248982"/>
                    </a:ext>
                  </a:extLst>
                </a:gridCol>
                <a:gridCol w="494010">
                  <a:extLst>
                    <a:ext uri="{9D8B030D-6E8A-4147-A177-3AD203B41FA5}">
                      <a16:colId xmlns:a16="http://schemas.microsoft.com/office/drawing/2014/main" val="3914377344"/>
                    </a:ext>
                  </a:extLst>
                </a:gridCol>
                <a:gridCol w="592744">
                  <a:extLst>
                    <a:ext uri="{9D8B030D-6E8A-4147-A177-3AD203B41FA5}">
                      <a16:colId xmlns:a16="http://schemas.microsoft.com/office/drawing/2014/main" val="2320193948"/>
                    </a:ext>
                  </a:extLst>
                </a:gridCol>
                <a:gridCol w="1024575">
                  <a:extLst>
                    <a:ext uri="{9D8B030D-6E8A-4147-A177-3AD203B41FA5}">
                      <a16:colId xmlns:a16="http://schemas.microsoft.com/office/drawing/2014/main" val="2238092892"/>
                    </a:ext>
                  </a:extLst>
                </a:gridCol>
                <a:gridCol w="2383762">
                  <a:extLst>
                    <a:ext uri="{9D8B030D-6E8A-4147-A177-3AD203B41FA5}">
                      <a16:colId xmlns:a16="http://schemas.microsoft.com/office/drawing/2014/main" val="1153548494"/>
                    </a:ext>
                  </a:extLst>
                </a:gridCol>
              </a:tblGrid>
              <a:tr h="323708">
                <a:tc>
                  <a:txBody>
                    <a:bodyPr/>
                    <a:lstStyle/>
                    <a:p>
                      <a:r>
                        <a:rPr lang="en-US" sz="1400"/>
                        <a:t>w</a:t>
                      </a:r>
                      <a:r>
                        <a:rPr lang="en-IN" sz="1400" baseline="-25000"/>
                        <a:t>1</a:t>
                      </a:r>
                      <a:endParaRPr lang="en-US" sz="12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</a:t>
                      </a:r>
                      <a:endParaRPr lang="en-IN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l-GR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θ</a:t>
                      </a:r>
                      <a:endParaRPr lang="en-US" sz="140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(x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,x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z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805482"/>
                  </a:ext>
                </a:extLst>
              </a:tr>
              <a:tr h="323708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-2.5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/>
                        <a:t>0,1) -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1x0 + 1x1 - 2.5 = </a:t>
                      </a:r>
                      <a:r>
                        <a:rPr lang="en-US" sz="14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-1.5</a:t>
                      </a:r>
                      <a:endParaRPr lang="en-IN"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16231"/>
                  </a:ext>
                </a:extLst>
              </a:tr>
              <a:tr h="323708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/>
                        <a:t>1,1) +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1x1 + 1x1 - 2.5 = 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51088"/>
                  </a:ext>
                </a:extLst>
              </a:tr>
              <a:tr h="323708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/>
                        <a:t>0,0) -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2x0 + 2x1 - 2.5 = </a:t>
                      </a:r>
                      <a:r>
                        <a:rPr lang="en-US" sz="14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-2.5</a:t>
                      </a:r>
                      <a:endParaRPr lang="en-IN"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61427"/>
                  </a:ext>
                </a:extLst>
              </a:tr>
              <a:tr h="323708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</a:t>
                      </a:r>
                      <a:r>
                        <a:rPr lang="en-US" sz="1400"/>
                        <a:t>1,0) -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2x1 + 2x0 - 2.5 = 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231045"/>
                  </a:ext>
                </a:extLst>
              </a:tr>
              <a:tr h="323708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26585"/>
                  </a:ext>
                </a:extLst>
              </a:tr>
            </a:tbl>
          </a:graphicData>
        </a:graphic>
      </p:graphicFrame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034CC0EE-A905-4F6A-87DD-E24227A1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395" y="584344"/>
            <a:ext cx="1555915" cy="2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99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9928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Learning AND gate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208A0-7215-420D-BEAF-6AE7DF7E2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" t="44153" r="3095"/>
          <a:stretch/>
        </p:blipFill>
        <p:spPr>
          <a:xfrm>
            <a:off x="3565237" y="4501592"/>
            <a:ext cx="4498109" cy="1925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7545393-2D8F-6BED-7573-B1066A33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523285"/>
                  </p:ext>
                </p:extLst>
              </p:nvPr>
            </p:nvGraphicFramePr>
            <p:xfrm>
              <a:off x="3038764" y="1536757"/>
              <a:ext cx="5809672" cy="250763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2418">
                      <a:extLst>
                        <a:ext uri="{9D8B030D-6E8A-4147-A177-3AD203B41FA5}">
                          <a16:colId xmlns:a16="http://schemas.microsoft.com/office/drawing/2014/main" val="709481470"/>
                        </a:ext>
                      </a:extLst>
                    </a:gridCol>
                    <a:gridCol w="1452418">
                      <a:extLst>
                        <a:ext uri="{9D8B030D-6E8A-4147-A177-3AD203B41FA5}">
                          <a16:colId xmlns:a16="http://schemas.microsoft.com/office/drawing/2014/main" val="3458867372"/>
                        </a:ext>
                      </a:extLst>
                    </a:gridCol>
                    <a:gridCol w="2008909">
                      <a:extLst>
                        <a:ext uri="{9D8B030D-6E8A-4147-A177-3AD203B41FA5}">
                          <a16:colId xmlns:a16="http://schemas.microsoft.com/office/drawing/2014/main" val="2699634520"/>
                        </a:ext>
                      </a:extLst>
                    </a:gridCol>
                    <a:gridCol w="895927">
                      <a:extLst>
                        <a:ext uri="{9D8B030D-6E8A-4147-A177-3AD203B41FA5}">
                          <a16:colId xmlns:a16="http://schemas.microsoft.com/office/drawing/2014/main" val="670976582"/>
                        </a:ext>
                      </a:extLst>
                    </a:gridCol>
                  </a:tblGrid>
                  <a:tr h="5015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en-IN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en-IN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14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IN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IN" sz="14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8077054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6863601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715352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850531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6231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7545393-2D8F-6BED-7573-B1066A333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523285"/>
                  </p:ext>
                </p:extLst>
              </p:nvPr>
            </p:nvGraphicFramePr>
            <p:xfrm>
              <a:off x="3038764" y="1536757"/>
              <a:ext cx="5809672" cy="250763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2418">
                      <a:extLst>
                        <a:ext uri="{9D8B030D-6E8A-4147-A177-3AD203B41FA5}">
                          <a16:colId xmlns:a16="http://schemas.microsoft.com/office/drawing/2014/main" val="709481470"/>
                        </a:ext>
                      </a:extLst>
                    </a:gridCol>
                    <a:gridCol w="1452418">
                      <a:extLst>
                        <a:ext uri="{9D8B030D-6E8A-4147-A177-3AD203B41FA5}">
                          <a16:colId xmlns:a16="http://schemas.microsoft.com/office/drawing/2014/main" val="3458867372"/>
                        </a:ext>
                      </a:extLst>
                    </a:gridCol>
                    <a:gridCol w="2008909">
                      <a:extLst>
                        <a:ext uri="{9D8B030D-6E8A-4147-A177-3AD203B41FA5}">
                          <a16:colId xmlns:a16="http://schemas.microsoft.com/office/drawing/2014/main" val="2699634520"/>
                        </a:ext>
                      </a:extLst>
                    </a:gridCol>
                    <a:gridCol w="895927">
                      <a:extLst>
                        <a:ext uri="{9D8B030D-6E8A-4147-A177-3AD203B41FA5}">
                          <a16:colId xmlns:a16="http://schemas.microsoft.com/office/drawing/2014/main" val="670976582"/>
                        </a:ext>
                      </a:extLst>
                    </a:gridCol>
                  </a:tblGrid>
                  <a:tr h="5015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8" t="-1220" r="-300000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840" t="-1220" r="-201261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848" t="-1220" r="-45152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9660" t="-1220" r="-1361" b="-4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8077054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6863601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7715352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-0.5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8850531"/>
                      </a:ext>
                    </a:extLst>
                  </a:tr>
                  <a:tr h="501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62318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97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Implementing AND gate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7D3C4-A591-45FA-AE55-80103C77775F}"/>
              </a:ext>
            </a:extLst>
          </p:cNvPr>
          <p:cNvSpPr/>
          <p:nvPr/>
        </p:nvSpPr>
        <p:spPr>
          <a:xfrm>
            <a:off x="8882365" y="3429000"/>
            <a:ext cx="3128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Lucida Console" panose="020B0609040504020204" pitchFamily="49" charset="0"/>
              </a:rPr>
              <a:t>Tools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Lucida Console" panose="020B0609040504020204" pitchFamily="49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Sklearn</a:t>
            </a:r>
            <a:endParaRPr lang="en-US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ucida Console" panose="020B0609040504020204" pitchFamily="49" charset="0"/>
            </a:endParaRPr>
          </a:p>
          <a:p>
            <a:r>
              <a:rPr lang="en-US" u="sng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Try It For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Lucida Console" panose="020B0609040504020204" pitchFamily="49" charset="0"/>
              </a:rPr>
              <a:t>OR, NAND, NOR, XOR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CD35B-79EE-4751-BEC0-CCECCA73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18423"/>
            <a:ext cx="4419600" cy="4411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6AFE6-9B8B-4123-B66B-7D15EBBB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2" y="2452687"/>
            <a:ext cx="30575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5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9928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More Gates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6417344E-9BA6-4130-B6F8-5317C6403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114550"/>
            <a:ext cx="70675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DDD6CE-730F-4901-94F9-45A7129DECC1}"/>
              </a:ext>
            </a:extLst>
          </p:cNvPr>
          <p:cNvCxnSpPr>
            <a:cxnSpLocks/>
          </p:cNvCxnSpPr>
          <p:nvPr/>
        </p:nvCxnSpPr>
        <p:spPr>
          <a:xfrm>
            <a:off x="2700338" y="2662832"/>
            <a:ext cx="1976437" cy="174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C6C805-A6F1-457C-A42E-0DE7807E8AFD}"/>
              </a:ext>
            </a:extLst>
          </p:cNvPr>
          <p:cNvCxnSpPr>
            <a:cxnSpLocks/>
          </p:cNvCxnSpPr>
          <p:nvPr/>
        </p:nvCxnSpPr>
        <p:spPr>
          <a:xfrm>
            <a:off x="4486275" y="2944178"/>
            <a:ext cx="1885950" cy="169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47BEE4-7F15-48B3-AFFE-2B29E7641963}"/>
              </a:ext>
            </a:extLst>
          </p:cNvPr>
          <p:cNvSpPr/>
          <p:nvPr/>
        </p:nvSpPr>
        <p:spPr>
          <a:xfrm>
            <a:off x="9695787" y="266283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312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2D28221-1C7D-45D7-9843-1E0458BE0B49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862012" y="2174122"/>
            <a:ext cx="5233987" cy="3729373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800" spc="-50" dirty="0">
                <a:latin typeface="Lucida Console" panose="020B0609040504020204" pitchFamily="49" charset="0"/>
              </a:rPr>
              <a:t>Feedforward network: The neurons in each layer feed their output forward to the next layer until we get the final output from the neural network.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800" spc="-50" dirty="0">
                <a:latin typeface="Lucida Console" panose="020B0609040504020204" pitchFamily="49" charset="0"/>
              </a:rPr>
              <a:t>There can be any number of hidden layers within a feedforward network.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800" spc="-50" dirty="0">
                <a:latin typeface="Lucida Console" panose="020B0609040504020204" pitchFamily="49" charset="0"/>
              </a:rPr>
              <a:t>The number of neurons can be completely arbitrary.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800" spc="-50" dirty="0">
                <a:latin typeface="Lucida Console" panose="020B0609040504020204" pitchFamily="49" charset="0"/>
              </a:rPr>
              <a:t>MLP used to describe any general feedforward (no recurrent connections) network 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Multi Layer Perceptron(MLP)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6146" name="Picture 2" descr="Image result for multilayer perceptron">
            <a:extLst>
              <a:ext uri="{FF2B5EF4-FFF2-40B4-BE49-F238E27FC236}">
                <a16:creationId xmlns:a16="http://schemas.microsoft.com/office/drawing/2014/main" id="{9D36C490-8232-43E1-9D14-C7FC18C2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95" y="2817395"/>
            <a:ext cx="56864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8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2D28221-1C7D-45D7-9843-1E0458BE0B49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862012" y="2174122"/>
            <a:ext cx="5233987" cy="3729373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800" spc="-50" dirty="0">
                <a:latin typeface="Lucida Console" panose="020B0609040504020204" pitchFamily="49" charset="0"/>
              </a:rPr>
              <a:t>A Perceptron cannot represent Exclusive XOR since it is not linearly separable.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b="1" spc="-50" dirty="0">
                <a:latin typeface="Lucida Console" panose="020B0609040504020204" pitchFamily="49" charset="0"/>
              </a:rPr>
              <a:t>PERCEPTRON  -------</a:t>
            </a:r>
            <a:r>
              <a:rPr lang="en-US" altLang="en-US" sz="2400" b="1" spc="-50" dirty="0">
                <a:latin typeface="Lucida Console" panose="020B0609040504020204" pitchFamily="49" charset="0"/>
                <a:sym typeface="Wingdings" panose="05000000000000000000" pitchFamily="2" charset="2"/>
              </a:rPr>
              <a:t>    MLP</a:t>
            </a: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2400" b="1" spc="-50" dirty="0"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 marL="0" indent="0">
              <a:lnSpc>
                <a:spcPct val="85000"/>
              </a:lnSpc>
              <a:spcBef>
                <a:spcPct val="0"/>
              </a:spcBef>
              <a:buNone/>
            </a:pPr>
            <a:endParaRPr lang="en-US" altLang="en-US" sz="2400" b="1" spc="-50" dirty="0"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  <a:sym typeface="Wingdings" panose="05000000000000000000" pitchFamily="2" charset="2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800" spc="-50" dirty="0">
              <a:latin typeface="Lucida Console" panose="020B06090405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Again to XOR problem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13269-7E1F-49CD-9130-35A01F0D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36" y="2028210"/>
            <a:ext cx="2707106" cy="26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0EB7D-50C6-C5FE-2230-09FA5A37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685C5-E734-4D65-BDB5-D16C9AD2CD8B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206D-1573-D807-C269-19CF1ED0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C2382-87B1-BDC5-3A35-09A656A8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t>17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Solution XOR problem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601075-F71B-4670-99D4-F8092F446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73" y="1920942"/>
            <a:ext cx="2245895" cy="250014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F8328-714F-475D-8BCC-7EF516A0DFF7}"/>
              </a:ext>
            </a:extLst>
          </p:cNvPr>
          <p:cNvGrpSpPr/>
          <p:nvPr/>
        </p:nvGrpSpPr>
        <p:grpSpPr>
          <a:xfrm>
            <a:off x="2101516" y="1920942"/>
            <a:ext cx="4584238" cy="2839552"/>
            <a:chOff x="2101516" y="1920942"/>
            <a:chExt cx="4584238" cy="28395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C14F69-8B2F-4282-988B-5F0A07BDB3D6}"/>
                </a:ext>
              </a:extLst>
            </p:cNvPr>
            <p:cNvSpPr/>
            <p:nvPr/>
          </p:nvSpPr>
          <p:spPr>
            <a:xfrm>
              <a:off x="2101516" y="2755130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AE051A-156F-43A8-88AA-AA7C4624C283}"/>
                </a:ext>
              </a:extLst>
            </p:cNvPr>
            <p:cNvSpPr/>
            <p:nvPr/>
          </p:nvSpPr>
          <p:spPr>
            <a:xfrm>
              <a:off x="2101516" y="4074694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  <a:endParaRPr lang="en-I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F082C0-7BAF-4EA0-B020-91F8CB78EC7D}"/>
                </a:ext>
              </a:extLst>
            </p:cNvPr>
            <p:cNvCxnSpPr>
              <a:stCxn id="7" idx="6"/>
            </p:cNvCxnSpPr>
            <p:nvPr/>
          </p:nvCxnSpPr>
          <p:spPr>
            <a:xfrm>
              <a:off x="2775284" y="3098030"/>
              <a:ext cx="1989221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A1C434-5ED0-420B-AA71-F2BFC06624AF}"/>
                </a:ext>
              </a:extLst>
            </p:cNvPr>
            <p:cNvSpPr/>
            <p:nvPr/>
          </p:nvSpPr>
          <p:spPr>
            <a:xfrm>
              <a:off x="4764505" y="2755130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  <a:r>
                <a:rPr lang="en-US" baseline="-25000" dirty="0"/>
                <a:t>1</a:t>
              </a:r>
              <a:endParaRPr lang="en-IN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B3E701-0500-4113-83A9-FA87B040E16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2775284" y="3340497"/>
              <a:ext cx="2087892" cy="107098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004AA4A5-B565-4CB3-B226-7FAE16A1D6B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477794" y="2795640"/>
              <a:ext cx="2921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-3</a:t>
              </a:r>
            </a:p>
          </p:txBody>
        </p:sp>
        <p:sp>
          <p:nvSpPr>
            <p:cNvPr id="17" name="Rectangle 24">
              <a:extLst>
                <a:ext uri="{FF2B5EF4-FFF2-40B4-BE49-F238E27FC236}">
                  <a16:creationId xmlns:a16="http://schemas.microsoft.com/office/drawing/2014/main" id="{353B4FC7-3416-4D83-8A58-FCFD51649AD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705726" y="4122820"/>
              <a:ext cx="232612" cy="2886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-2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459137-B622-4128-BB4A-49A90875024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623844" y="1920942"/>
              <a:ext cx="1477545" cy="83418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17B3E688-D07C-4D1F-845C-50DE5230CAB4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938338" y="2318084"/>
              <a:ext cx="296778" cy="2165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A8C2CA-693B-4627-9A14-B31A26674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273" y="3098029"/>
              <a:ext cx="1247481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0E8FB00-2E96-4447-8A34-9AD3E06670D1}"/>
              </a:ext>
            </a:extLst>
          </p:cNvPr>
          <p:cNvGraphicFramePr>
            <a:graphicFrameLocks noGrp="1"/>
          </p:cNvGraphicFramePr>
          <p:nvPr/>
        </p:nvGraphicFramePr>
        <p:xfrm>
          <a:off x="4994442" y="3632544"/>
          <a:ext cx="1652595" cy="2238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79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600208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600208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442853">
                <a:tc>
                  <a:txBody>
                    <a:bodyPr/>
                    <a:lstStyle/>
                    <a:p>
                      <a:r>
                        <a:rPr lang="en-US" b="0" dirty="0"/>
                        <a:t>x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y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O</a:t>
                      </a:r>
                      <a:r>
                        <a:rPr lang="en-US" b="0" baseline="-25000" dirty="0"/>
                        <a:t>1</a:t>
                      </a:r>
                      <a:endParaRPr lang="en-IN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44900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44900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44900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44900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391ECFE-9205-4A09-A5BF-D419B3367FCD}"/>
              </a:ext>
            </a:extLst>
          </p:cNvPr>
          <p:cNvSpPr txBox="1"/>
          <p:nvPr/>
        </p:nvSpPr>
        <p:spPr>
          <a:xfrm>
            <a:off x="7427494" y="5133474"/>
            <a:ext cx="414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Shade indicate 1 (+</a:t>
            </a:r>
            <a:r>
              <a:rPr lang="en-US" sz="2000" dirty="0" err="1">
                <a:solidFill>
                  <a:srgbClr val="C00000"/>
                </a:solidFill>
              </a:rPr>
              <a:t>ve</a:t>
            </a:r>
            <a:r>
              <a:rPr lang="en-US" sz="2000" dirty="0">
                <a:solidFill>
                  <a:srgbClr val="C00000"/>
                </a:solidFill>
              </a:rPr>
              <a:t> region )</a:t>
            </a:r>
            <a:endParaRPr lang="en-IN" sz="20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8CDBD2-4300-4F09-0255-CF1E6607B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6199"/>
              </p:ext>
            </p:extLst>
          </p:nvPr>
        </p:nvGraphicFramePr>
        <p:xfrm>
          <a:off x="381245" y="2298482"/>
          <a:ext cx="1161467" cy="1776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893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423980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327594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351340"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x</a:t>
                      </a:r>
                      <a:r>
                        <a:rPr lang="en-IN" sz="1400" b="1" baseline="-2500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400" b="1" baseline="-25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x</a:t>
                      </a:r>
                      <a:r>
                        <a:rPr lang="en-IN" sz="1400" b="1" kern="1200" baseline="-250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y</a:t>
                      </a:r>
                      <a:endParaRPr lang="en-IN" sz="1400" b="1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62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2713-80AC-9684-6426-D064F43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6EC5-1FDE-4F9B-A4A0-96A05DB73959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D35C-B84C-831E-B290-D196CD80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E0A1E-8B28-49F3-8C05-A49A81CA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t>18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Solution XOR problem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F8328-714F-475D-8BCC-7EF516A0DFF7}"/>
              </a:ext>
            </a:extLst>
          </p:cNvPr>
          <p:cNvGrpSpPr/>
          <p:nvPr/>
        </p:nvGrpSpPr>
        <p:grpSpPr>
          <a:xfrm>
            <a:off x="1995613" y="1355044"/>
            <a:ext cx="4700099" cy="2969799"/>
            <a:chOff x="2101516" y="2755130"/>
            <a:chExt cx="4631427" cy="296979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C14F69-8B2F-4282-988B-5F0A07BDB3D6}"/>
                </a:ext>
              </a:extLst>
            </p:cNvPr>
            <p:cNvSpPr/>
            <p:nvPr/>
          </p:nvSpPr>
          <p:spPr>
            <a:xfrm>
              <a:off x="2101516" y="2755130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AE051A-156F-43A8-88AA-AA7C4624C283}"/>
                </a:ext>
              </a:extLst>
            </p:cNvPr>
            <p:cNvSpPr/>
            <p:nvPr/>
          </p:nvSpPr>
          <p:spPr>
            <a:xfrm>
              <a:off x="2101516" y="4074694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  <a:endParaRPr lang="en-I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F082C0-7BAF-4EA0-B020-91F8CB78EC7D}"/>
                </a:ext>
              </a:extLst>
            </p:cNvPr>
            <p:cNvCxnSpPr>
              <a:cxnSpLocks/>
              <a:stCxn id="7" idx="6"/>
              <a:endCxn id="11" idx="1"/>
            </p:cNvCxnSpPr>
            <p:nvPr/>
          </p:nvCxnSpPr>
          <p:spPr>
            <a:xfrm>
              <a:off x="2775284" y="3098030"/>
              <a:ext cx="2047788" cy="107098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A1C434-5ED0-420B-AA71-F2BFC06624AF}"/>
                </a:ext>
              </a:extLst>
            </p:cNvPr>
            <p:cNvSpPr/>
            <p:nvPr/>
          </p:nvSpPr>
          <p:spPr>
            <a:xfrm>
              <a:off x="4724401" y="4068580"/>
              <a:ext cx="67376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  <a:r>
                <a:rPr lang="en-US" baseline="-25000" dirty="0"/>
                <a:t>2</a:t>
              </a:r>
              <a:endParaRPr lang="en-IN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B3E701-0500-4113-83A9-FA87B040E16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2735180" y="4653947"/>
              <a:ext cx="2087892" cy="107098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004AA4A5-B565-4CB3-B226-7FAE16A1D6B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477794" y="3024842"/>
              <a:ext cx="460543" cy="6148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</a:t>
              </a:r>
            </a:p>
          </p:txBody>
        </p:sp>
        <p:sp>
          <p:nvSpPr>
            <p:cNvPr id="17" name="Rectangle 24">
              <a:extLst>
                <a:ext uri="{FF2B5EF4-FFF2-40B4-BE49-F238E27FC236}">
                  <a16:creationId xmlns:a16="http://schemas.microsoft.com/office/drawing/2014/main" id="{353B4FC7-3416-4D83-8A58-FCFD51649AD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705726" y="4122820"/>
              <a:ext cx="232612" cy="2886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459137-B622-4128-BB4A-49A90875024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2735180" y="4411480"/>
              <a:ext cx="1989221" cy="5424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17B3E688-D07C-4D1F-845C-50DE5230CAB4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784711" y="5020638"/>
              <a:ext cx="869425" cy="517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0.5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A8C2CA-693B-4627-9A14-B31A26674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5462" y="4465719"/>
              <a:ext cx="1247481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91ECFE-9205-4A09-A5BF-D419B3367FCD}"/>
              </a:ext>
            </a:extLst>
          </p:cNvPr>
          <p:cNvSpPr txBox="1"/>
          <p:nvPr/>
        </p:nvSpPr>
        <p:spPr>
          <a:xfrm>
            <a:off x="7427494" y="5133474"/>
            <a:ext cx="328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Shade indicate 1 </a:t>
            </a:r>
            <a:r>
              <a:rPr lang="en-US" sz="1600">
                <a:solidFill>
                  <a:srgbClr val="C00000"/>
                </a:solidFill>
              </a:rPr>
              <a:t>(+ve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>
                <a:solidFill>
                  <a:srgbClr val="C00000"/>
                </a:solidFill>
              </a:rPr>
              <a:t>region</a:t>
            </a:r>
            <a:r>
              <a:rPr lang="en-US" sz="1600" dirty="0">
                <a:solidFill>
                  <a:srgbClr val="C00000"/>
                </a:solidFill>
              </a:rPr>
              <a:t>)</a:t>
            </a: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9C783-A770-4DD3-9CBA-C46B801BD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33" y="2154248"/>
            <a:ext cx="2786500" cy="29792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557661-7B9F-8484-CDA4-CAC6A3DC62E7}"/>
              </a:ext>
            </a:extLst>
          </p:cNvPr>
          <p:cNvSpPr txBox="1">
            <a:spLocks/>
          </p:cNvSpPr>
          <p:nvPr/>
        </p:nvSpPr>
        <p:spPr>
          <a:xfrm>
            <a:off x="1097280" y="116307"/>
            <a:ext cx="10058400" cy="145075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Lucida Console" panose="020B0609040504020204" pitchFamily="49" charset="0"/>
                <a:ea typeface="+mn-ea"/>
                <a:cs typeface="+mn-cs"/>
              </a:rPr>
              <a:t>Solution XOR problem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8285EB-AF8F-2062-9437-6490FB699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355374"/>
              </p:ext>
            </p:extLst>
          </p:nvPr>
        </p:nvGraphicFramePr>
        <p:xfrm>
          <a:off x="5316031" y="3764392"/>
          <a:ext cx="1620898" cy="2275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506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487109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690283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450159">
                <a:tc>
                  <a:txBody>
                    <a:bodyPr/>
                    <a:lstStyle/>
                    <a:p>
                      <a:r>
                        <a:rPr lang="en-US" sz="1600" b="0" dirty="0"/>
                        <a:t>x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y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O</a:t>
                      </a:r>
                      <a:r>
                        <a:rPr lang="en-US" sz="1600" b="0" baseline="-25000" dirty="0"/>
                        <a:t>2</a:t>
                      </a:r>
                      <a:endParaRPr lang="en-IN" sz="16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45641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45641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45641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45641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D8A89C4-7712-4B2D-A81B-01A584B53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630981"/>
              </p:ext>
            </p:extLst>
          </p:nvPr>
        </p:nvGraphicFramePr>
        <p:xfrm>
          <a:off x="653908" y="3857333"/>
          <a:ext cx="1161467" cy="1776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893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423980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327594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351340"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x</a:t>
                      </a:r>
                      <a:r>
                        <a:rPr lang="en-IN" sz="1400" b="1" baseline="-2500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400" b="1" baseline="-25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x</a:t>
                      </a:r>
                      <a:r>
                        <a:rPr lang="en-IN" sz="1400" b="1" kern="1200" baseline="-250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y</a:t>
                      </a:r>
                      <a:endParaRPr lang="en-IN" sz="1400" b="1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84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C423-40FB-B565-641B-11A09E9E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57BE-DA82-4F42-89D7-E058955655F4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880C9-42A8-C02B-1348-5E432ECA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19FBF-15D3-5591-BC67-8D71FF45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t>19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36000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Solution XOR problem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0E8FB00-2E96-4447-8A34-9AD3E0667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17"/>
              </p:ext>
            </p:extLst>
          </p:nvPr>
        </p:nvGraphicFramePr>
        <p:xfrm>
          <a:off x="6491859" y="3503258"/>
          <a:ext cx="1514896" cy="24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63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535466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485367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600772">
                <a:tc>
                  <a:txBody>
                    <a:bodyPr/>
                    <a:lstStyle/>
                    <a:p>
                      <a:r>
                        <a:rPr lang="en-US"/>
                        <a:t>O</a:t>
                      </a:r>
                      <a:r>
                        <a:rPr lang="en-US" baseline="-25000"/>
                        <a:t>1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609113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609113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609113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E873EF8-506E-0F65-4780-6C8E5FEE452A}"/>
              </a:ext>
            </a:extLst>
          </p:cNvPr>
          <p:cNvGrpSpPr/>
          <p:nvPr/>
        </p:nvGrpSpPr>
        <p:grpSpPr>
          <a:xfrm>
            <a:off x="2167627" y="958395"/>
            <a:ext cx="4871835" cy="3184482"/>
            <a:chOff x="648101" y="1684678"/>
            <a:chExt cx="6083160" cy="36999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7F8328-714F-475D-8BCC-7EF516A0DFF7}"/>
                </a:ext>
              </a:extLst>
            </p:cNvPr>
            <p:cNvGrpSpPr/>
            <p:nvPr/>
          </p:nvGrpSpPr>
          <p:grpSpPr>
            <a:xfrm>
              <a:off x="648101" y="2601826"/>
              <a:ext cx="5447899" cy="2782760"/>
              <a:chOff x="2101516" y="2755130"/>
              <a:chExt cx="5368301" cy="278276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0C14F69-8B2F-4282-988B-5F0A07BDB3D6}"/>
                  </a:ext>
                </a:extLst>
              </p:cNvPr>
              <p:cNvSpPr/>
              <p:nvPr/>
            </p:nvSpPr>
            <p:spPr>
              <a:xfrm>
                <a:off x="2101516" y="2755130"/>
                <a:ext cx="673768" cy="6858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  <a:endParaRPr lang="en-IN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CAE051A-156F-43A8-88AA-AA7C4624C283}"/>
                  </a:ext>
                </a:extLst>
              </p:cNvPr>
              <p:cNvSpPr/>
              <p:nvPr/>
            </p:nvSpPr>
            <p:spPr>
              <a:xfrm>
                <a:off x="2101516" y="4074694"/>
                <a:ext cx="673768" cy="6858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  <a:endParaRPr lang="en-IN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8F082C0-7BAF-4EA0-B020-91F8CB78EC7D}"/>
                  </a:ext>
                </a:extLst>
              </p:cNvPr>
              <p:cNvCxnSpPr>
                <a:cxnSpLocks/>
                <a:stCxn id="7" idx="6"/>
                <a:endCxn id="11" idx="1"/>
              </p:cNvCxnSpPr>
              <p:nvPr/>
            </p:nvCxnSpPr>
            <p:spPr>
              <a:xfrm>
                <a:off x="2775284" y="3098030"/>
                <a:ext cx="2047788" cy="107098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A1C434-5ED0-420B-AA71-F2BFC06624AF}"/>
                  </a:ext>
                </a:extLst>
              </p:cNvPr>
              <p:cNvSpPr/>
              <p:nvPr/>
            </p:nvSpPr>
            <p:spPr>
              <a:xfrm>
                <a:off x="4724401" y="4068580"/>
                <a:ext cx="673768" cy="6858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</a:t>
                </a:r>
                <a:r>
                  <a:rPr lang="en-US" sz="1200" baseline="-25000" dirty="0"/>
                  <a:t>2</a:t>
                </a:r>
                <a:endParaRPr lang="en-IN" sz="1200" baseline="-25000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7B3E701-0500-4113-83A9-FA87B040E16D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V="1">
                <a:off x="3287424" y="4653947"/>
                <a:ext cx="1535648" cy="778579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004AA4A5-B565-4CB3-B226-7FAE16A1D6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82604" y="2795639"/>
                <a:ext cx="445219" cy="32136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/>
                  <a:t>-3</a:t>
                </a:r>
              </a:p>
            </p:txBody>
          </p:sp>
          <p:sp>
            <p:nvSpPr>
              <p:cNvPr id="17" name="Rectangle 24">
                <a:extLst>
                  <a:ext uri="{FF2B5EF4-FFF2-40B4-BE49-F238E27FC236}">
                    <a16:creationId xmlns:a16="http://schemas.microsoft.com/office/drawing/2014/main" id="{353B4FC7-3416-4D83-8A58-FCFD51649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057301" y="3836018"/>
                <a:ext cx="232612" cy="2886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/>
                  <a:t>-2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459137-B622-4128-BB4A-49A90875024E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735180" y="4411480"/>
                <a:ext cx="1989221" cy="5424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Rectangle 24">
                <a:extLst>
                  <a:ext uri="{FF2B5EF4-FFF2-40B4-BE49-F238E27FC236}">
                    <a16:creationId xmlns:a16="http://schemas.microsoft.com/office/drawing/2014/main" id="{17B3E688-D07C-4D1F-845C-50DE5230CA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3784711" y="5020638"/>
                <a:ext cx="869425" cy="517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/>
                  <a:t>0.5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4A8C2CA-693B-4627-9A14-B31A26674A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618" y="3742641"/>
                <a:ext cx="2039199" cy="723079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C1334-293F-457A-ABC3-242354D42A3D}"/>
                </a:ext>
              </a:extLst>
            </p:cNvPr>
            <p:cNvCxnSpPr>
              <a:cxnSpLocks/>
            </p:cNvCxnSpPr>
            <p:nvPr/>
          </p:nvCxnSpPr>
          <p:spPr>
            <a:xfrm>
              <a:off x="1363576" y="2953656"/>
              <a:ext cx="1989221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9FC8BA-F59A-4D2E-BF5A-4A3D455474E6}"/>
                </a:ext>
              </a:extLst>
            </p:cNvPr>
            <p:cNvSpPr/>
            <p:nvPr/>
          </p:nvSpPr>
          <p:spPr>
            <a:xfrm>
              <a:off x="3352797" y="2610757"/>
              <a:ext cx="683757" cy="64651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</a:t>
              </a:r>
              <a:r>
                <a:rPr lang="en-US" sz="1200" baseline="-25000" dirty="0"/>
                <a:t>1</a:t>
              </a:r>
              <a:endParaRPr lang="en-IN" sz="1200" baseline="-250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0A29CB-2BA2-4B7C-BC10-6F7811634F41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1363576" y="3162593"/>
              <a:ext cx="2089354" cy="110451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BE3603-AFB2-42DD-B759-61625154A0E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2212135" y="1776568"/>
              <a:ext cx="1482540" cy="83418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41B32A-7A5E-45E6-9DF5-F31140E10E59}"/>
                </a:ext>
              </a:extLst>
            </p:cNvPr>
            <p:cNvCxnSpPr>
              <a:cxnSpLocks/>
            </p:cNvCxnSpPr>
            <p:nvPr/>
          </p:nvCxnSpPr>
          <p:spPr>
            <a:xfrm>
              <a:off x="3993635" y="3024843"/>
              <a:ext cx="2053868" cy="45537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79F93DA-19D4-4516-BEEF-CC157F5CC688}"/>
                </a:ext>
              </a:extLst>
            </p:cNvPr>
            <p:cNvSpPr/>
            <p:nvPr/>
          </p:nvSpPr>
          <p:spPr>
            <a:xfrm>
              <a:off x="6047503" y="3137317"/>
              <a:ext cx="683758" cy="6858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  <a:endParaRPr lang="en-IN" dirty="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F7D31D76-52E4-45B0-8B58-38251B34F18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4726068" y="2740020"/>
              <a:ext cx="882316" cy="517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1.5</a:t>
              </a:r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E63D8C6D-DF9A-45D1-9F10-9818EA776B80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4677604" y="3969516"/>
              <a:ext cx="882316" cy="517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</a:t>
              </a:r>
            </a:p>
          </p:txBody>
        </p:sp>
        <p:sp>
          <p:nvSpPr>
            <p:cNvPr id="37" name="Rectangle 24">
              <a:extLst>
                <a:ext uri="{FF2B5EF4-FFF2-40B4-BE49-F238E27FC236}">
                  <a16:creationId xmlns:a16="http://schemas.microsoft.com/office/drawing/2014/main" id="{B7EE09C9-DB1D-4F30-942F-BCE68AD614D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2943720" y="1684678"/>
              <a:ext cx="729916" cy="6753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4</a:t>
              </a:r>
            </a:p>
          </p:txBody>
        </p:sp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3E167A64-D666-48BE-9631-A36522AFAD6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2652573" y="4103503"/>
              <a:ext cx="673769" cy="685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</a:t>
              </a: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A14558E2-A103-4C4B-B417-2629D70CEE79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2945006" y="3439348"/>
              <a:ext cx="362913" cy="5320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/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B943DE-7B10-4379-BE5F-BAFA5B80D201}"/>
                </a:ext>
              </a:extLst>
            </p:cNvPr>
            <p:cNvCxnSpPr>
              <a:cxnSpLocks/>
            </p:cNvCxnSpPr>
            <p:nvPr/>
          </p:nvCxnSpPr>
          <p:spPr>
            <a:xfrm>
              <a:off x="4818033" y="2343984"/>
              <a:ext cx="1477545" cy="83418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24">
              <a:extLst>
                <a:ext uri="{FF2B5EF4-FFF2-40B4-BE49-F238E27FC236}">
                  <a16:creationId xmlns:a16="http://schemas.microsoft.com/office/drawing/2014/main" id="{2CF26F19-E7A1-48A1-888D-60EE557357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5549617" y="2252094"/>
              <a:ext cx="729916" cy="6753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-2</a:t>
              </a:r>
              <a:endParaRPr lang="en-US" alt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C860A0C-806B-4F22-8BD6-1EF118DB2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2340" y="1814609"/>
            <a:ext cx="3513420" cy="3463514"/>
          </a:xfrm>
          <a:prstGeom prst="rect">
            <a:avLst/>
          </a:prstGeom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978B04C-9159-6CB6-F770-BD17DC1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038"/>
              </p:ext>
            </p:extLst>
          </p:nvPr>
        </p:nvGraphicFramePr>
        <p:xfrm>
          <a:off x="3842808" y="4412161"/>
          <a:ext cx="1195357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63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268756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621238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320920">
                <a:tc>
                  <a:txBody>
                    <a:bodyPr/>
                    <a:lstStyle/>
                    <a:p>
                      <a:r>
                        <a:rPr lang="en-US" sz="1600" b="0" dirty="0"/>
                        <a:t>x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y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O</a:t>
                      </a:r>
                      <a:r>
                        <a:rPr lang="en-US" sz="1600" b="0" baseline="-25000" dirty="0"/>
                        <a:t>2</a:t>
                      </a:r>
                      <a:endParaRPr lang="en-IN" sz="16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FB8F611D-A6AB-AF62-D0FC-6EA863FF5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453303"/>
              </p:ext>
            </p:extLst>
          </p:nvPr>
        </p:nvGraphicFramePr>
        <p:xfrm>
          <a:off x="2198146" y="4409740"/>
          <a:ext cx="121745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117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355265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529071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320920">
                <a:tc>
                  <a:txBody>
                    <a:bodyPr/>
                    <a:lstStyle/>
                    <a:p>
                      <a:r>
                        <a:rPr lang="en-US" sz="1600" b="0" dirty="0"/>
                        <a:t>x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y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O</a:t>
                      </a:r>
                      <a:r>
                        <a:rPr lang="en-US" sz="1600" b="0" baseline="-25000" dirty="0"/>
                        <a:t>1</a:t>
                      </a:r>
                      <a:endParaRPr lang="en-IN" sz="16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32092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IN" sz="1600" b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  <p:sp>
        <p:nvSpPr>
          <p:cNvPr id="53" name="Oval 52">
            <a:extLst>
              <a:ext uri="{FF2B5EF4-FFF2-40B4-BE49-F238E27FC236}">
                <a16:creationId xmlns:a16="http://schemas.microsoft.com/office/drawing/2014/main" id="{BB7808CA-D4A2-05EB-14E0-02EE13663101}"/>
              </a:ext>
            </a:extLst>
          </p:cNvPr>
          <p:cNvSpPr/>
          <p:nvPr/>
        </p:nvSpPr>
        <p:spPr>
          <a:xfrm>
            <a:off x="2872590" y="4705670"/>
            <a:ext cx="360040" cy="360040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A318606-62BC-EE94-F608-29D0DA6DF58A}"/>
              </a:ext>
            </a:extLst>
          </p:cNvPr>
          <p:cNvSpPr/>
          <p:nvPr/>
        </p:nvSpPr>
        <p:spPr>
          <a:xfrm>
            <a:off x="4422334" y="4701009"/>
            <a:ext cx="360040" cy="360040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FA27F-3504-96B8-09C4-191D98B22864}"/>
              </a:ext>
            </a:extLst>
          </p:cNvPr>
          <p:cNvSpPr/>
          <p:nvPr/>
        </p:nvSpPr>
        <p:spPr>
          <a:xfrm>
            <a:off x="2874149" y="5707741"/>
            <a:ext cx="360040" cy="360040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EA0F40-572F-1CC4-12BD-8F4AA3EB8838}"/>
              </a:ext>
            </a:extLst>
          </p:cNvPr>
          <p:cNvSpPr/>
          <p:nvPr/>
        </p:nvSpPr>
        <p:spPr>
          <a:xfrm>
            <a:off x="4422334" y="5700901"/>
            <a:ext cx="360040" cy="360040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F79ECB7-9D86-5225-451B-4FDD5D16CDF9}"/>
              </a:ext>
            </a:extLst>
          </p:cNvPr>
          <p:cNvSpPr/>
          <p:nvPr/>
        </p:nvSpPr>
        <p:spPr>
          <a:xfrm>
            <a:off x="2873575" y="5098714"/>
            <a:ext cx="345501" cy="592013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11AD598-4910-E544-EA3E-9C5AE471B67E}"/>
              </a:ext>
            </a:extLst>
          </p:cNvPr>
          <p:cNvSpPr/>
          <p:nvPr/>
        </p:nvSpPr>
        <p:spPr>
          <a:xfrm>
            <a:off x="4440307" y="5081510"/>
            <a:ext cx="345501" cy="592013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B02982-73EA-33DB-491A-C490F0F361E4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3179903" y="4343405"/>
            <a:ext cx="3399562" cy="41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0B6048-446A-F20B-9A1A-9E13ACC3EA81}"/>
              </a:ext>
            </a:extLst>
          </p:cNvPr>
          <p:cNvCxnSpPr>
            <a:cxnSpLocks/>
            <a:stCxn id="54" idx="5"/>
          </p:cNvCxnSpPr>
          <p:nvPr/>
        </p:nvCxnSpPr>
        <p:spPr>
          <a:xfrm flipV="1">
            <a:off x="4729647" y="4458822"/>
            <a:ext cx="2390269" cy="54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D6F356-3777-B723-550A-870BA07EB2FA}"/>
              </a:ext>
            </a:extLst>
          </p:cNvPr>
          <p:cNvCxnSpPr>
            <a:cxnSpLocks/>
          </p:cNvCxnSpPr>
          <p:nvPr/>
        </p:nvCxnSpPr>
        <p:spPr>
          <a:xfrm flipV="1">
            <a:off x="3132240" y="5689382"/>
            <a:ext cx="3545446" cy="5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C572AD6-DC52-7D29-B23B-6148F5A6D019}"/>
              </a:ext>
            </a:extLst>
          </p:cNvPr>
          <p:cNvCxnSpPr>
            <a:cxnSpLocks/>
          </p:cNvCxnSpPr>
          <p:nvPr/>
        </p:nvCxnSpPr>
        <p:spPr>
          <a:xfrm flipV="1">
            <a:off x="4729647" y="5707741"/>
            <a:ext cx="2516157" cy="30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E67F0A-7E4A-1552-54B2-0CCF5F812BC8}"/>
              </a:ext>
            </a:extLst>
          </p:cNvPr>
          <p:cNvCxnSpPr>
            <a:cxnSpLocks/>
            <a:stCxn id="57" idx="5"/>
          </p:cNvCxnSpPr>
          <p:nvPr/>
        </p:nvCxnSpPr>
        <p:spPr>
          <a:xfrm flipV="1">
            <a:off x="3168479" y="5072490"/>
            <a:ext cx="4080828" cy="53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7443EF-9302-8759-6042-A8E66A1B4EE4}"/>
              </a:ext>
            </a:extLst>
          </p:cNvPr>
          <p:cNvCxnSpPr>
            <a:cxnSpLocks/>
          </p:cNvCxnSpPr>
          <p:nvPr/>
        </p:nvCxnSpPr>
        <p:spPr>
          <a:xfrm flipV="1">
            <a:off x="4755790" y="5049611"/>
            <a:ext cx="1971765" cy="22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FD983-F102-FB71-8948-C70BEEAB2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87378"/>
              </p:ext>
            </p:extLst>
          </p:nvPr>
        </p:nvGraphicFramePr>
        <p:xfrm>
          <a:off x="546751" y="2829026"/>
          <a:ext cx="1161467" cy="1776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893">
                  <a:extLst>
                    <a:ext uri="{9D8B030D-6E8A-4147-A177-3AD203B41FA5}">
                      <a16:colId xmlns:a16="http://schemas.microsoft.com/office/drawing/2014/main" val="1066767431"/>
                    </a:ext>
                  </a:extLst>
                </a:gridCol>
                <a:gridCol w="423980">
                  <a:extLst>
                    <a:ext uri="{9D8B030D-6E8A-4147-A177-3AD203B41FA5}">
                      <a16:colId xmlns:a16="http://schemas.microsoft.com/office/drawing/2014/main" val="1426189119"/>
                    </a:ext>
                  </a:extLst>
                </a:gridCol>
                <a:gridCol w="327594">
                  <a:extLst>
                    <a:ext uri="{9D8B030D-6E8A-4147-A177-3AD203B41FA5}">
                      <a16:colId xmlns:a16="http://schemas.microsoft.com/office/drawing/2014/main" val="3961719887"/>
                    </a:ext>
                  </a:extLst>
                </a:gridCol>
              </a:tblGrid>
              <a:tr h="351340"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x</a:t>
                      </a:r>
                      <a:r>
                        <a:rPr lang="en-IN" sz="1400" b="1" baseline="-2500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400" b="1" baseline="-25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x</a:t>
                      </a:r>
                      <a:r>
                        <a:rPr lang="en-IN" sz="1400" b="1" kern="1200" baseline="-250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baseline="0">
                          <a:solidFill>
                            <a:schemeClr val="tx1"/>
                          </a:solidFill>
                          <a:latin typeface="+mj-lt"/>
                        </a:rPr>
                        <a:t>y</a:t>
                      </a:r>
                      <a:endParaRPr lang="en-IN" sz="1400" b="1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08556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9093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7621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66628"/>
                  </a:ext>
                </a:extLst>
              </a:tr>
              <a:tr h="3562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30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28DB2-8AE0-8B11-0358-D1C19185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Equation of a LIne</a:t>
            </a:r>
          </a:p>
        </p:txBody>
      </p:sp>
      <p:pic>
        <p:nvPicPr>
          <p:cNvPr id="1026" name="Picture 2" descr="Find Slope and y-Intercept from Equation - Process - Expii">
            <a:extLst>
              <a:ext uri="{FF2B5EF4-FFF2-40B4-BE49-F238E27FC236}">
                <a16:creationId xmlns:a16="http://schemas.microsoft.com/office/drawing/2014/main" id="{DCD6B226-F497-A558-AFA0-822D7C0D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1878951"/>
            <a:ext cx="2711888" cy="145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ard Form for Linear Equations - Definition &amp; Examples - Expii">
            <a:extLst>
              <a:ext uri="{FF2B5EF4-FFF2-40B4-BE49-F238E27FC236}">
                <a16:creationId xmlns:a16="http://schemas.microsoft.com/office/drawing/2014/main" id="{438FAC35-CC7C-9540-7020-E914D544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7"/>
          <a:stretch/>
        </p:blipFill>
        <p:spPr bwMode="auto">
          <a:xfrm>
            <a:off x="4664740" y="1835993"/>
            <a:ext cx="345532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paper with math equations&#10;&#10;Description automatically generated">
            <a:extLst>
              <a:ext uri="{FF2B5EF4-FFF2-40B4-BE49-F238E27FC236}">
                <a16:creationId xmlns:a16="http://schemas.microsoft.com/office/drawing/2014/main" id="{14E4C044-33E2-916A-1860-0DA51DB9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72" y="1562100"/>
            <a:ext cx="3971925" cy="4095750"/>
          </a:xfrm>
          <a:prstGeom prst="rect">
            <a:avLst/>
          </a:prstGeom>
        </p:spPr>
      </p:pic>
      <p:pic>
        <p:nvPicPr>
          <p:cNvPr id="1032" name="Picture 8" descr="Slope-Intercept Form: Definition, Examples | Turito">
            <a:extLst>
              <a:ext uri="{FF2B5EF4-FFF2-40B4-BE49-F238E27FC236}">
                <a16:creationId xmlns:a16="http://schemas.microsoft.com/office/drawing/2014/main" id="{B1F8438E-21A3-633A-3589-3F2C368D0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9722" r="4167" b="24028"/>
          <a:stretch/>
        </p:blipFill>
        <p:spPr bwMode="auto">
          <a:xfrm>
            <a:off x="1097280" y="3741872"/>
            <a:ext cx="5176609" cy="26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E85B9FC-C85D-692B-CE46-162712068717}"/>
              </a:ext>
            </a:extLst>
          </p:cNvPr>
          <p:cNvSpPr/>
          <p:nvPr/>
        </p:nvSpPr>
        <p:spPr>
          <a:xfrm>
            <a:off x="3867150" y="2371725"/>
            <a:ext cx="704850" cy="3238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21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ree layer neural network">
            <a:extLst>
              <a:ext uri="{FF2B5EF4-FFF2-40B4-BE49-F238E27FC236}">
                <a16:creationId xmlns:a16="http://schemas.microsoft.com/office/drawing/2014/main" id="{14FBC3E3-920F-4490-B413-E45D19179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9025" y="2140744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FF303-2977-45BB-8540-0E45B75D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Three layer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53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66ABA-6D28-41C1-8C4B-E3CF45C7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No connections within a layer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No direct connections between input and output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Fully connected between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Often more than 3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Number of output units need not equal number of input units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Number of hidden units per layer can be more or less than input or output units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F303-2977-45BB-8540-0E45B75D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Three layer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96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66ABA-6D28-41C1-8C4B-E3CF45C7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No connections within a layer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No direct connections between input and output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Fully connected between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Often more than 3 layers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Number of output units need not equal number of input units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GB" altLang="en-US" sz="1800" spc="-50" dirty="0">
                <a:latin typeface="Lucida Console" panose="020B0609040504020204" pitchFamily="49" charset="0"/>
              </a:rPr>
              <a:t> Number of hidden units per layer can be more or less than input or output units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FF303-2977-45BB-8540-0E45B75D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Three layer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3253"/>
            <a:ext cx="10058400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Deep Neural Networks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9218" name="Picture 2" descr="Image result for deep neural network">
            <a:extLst>
              <a:ext uri="{FF2B5EF4-FFF2-40B4-BE49-F238E27FC236}">
                <a16:creationId xmlns:a16="http://schemas.microsoft.com/office/drawing/2014/main" id="{CB6F228C-93F5-45D9-AE8D-B175B34A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195513"/>
            <a:ext cx="8970232" cy="336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2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5FAD3-86AC-8514-00ED-DF431EFE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62F3-3CB9-4997-A509-86B29F88149C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D2DEE-DC8F-9578-CC57-582AC459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24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0841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Machine vs Deep Learning 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" name="Picture 6" descr="machine-learning-vs-deep-learning.png">
            <a:extLst>
              <a:ext uri="{FF2B5EF4-FFF2-40B4-BE49-F238E27FC236}">
                <a16:creationId xmlns:a16="http://schemas.microsoft.com/office/drawing/2014/main" id="{8B1BB715-26CE-4D60-96AD-EB9B7A6AF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916832"/>
            <a:ext cx="7848872" cy="38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F303-2977-45BB-8540-0E45B75D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19" y="286605"/>
            <a:ext cx="11967410" cy="1450757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What do each of these layer do ?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62E00-D90B-4328-9600-BDB0FD125D64}"/>
              </a:ext>
            </a:extLst>
          </p:cNvPr>
          <p:cNvGrpSpPr/>
          <p:nvPr/>
        </p:nvGrpSpPr>
        <p:grpSpPr>
          <a:xfrm>
            <a:off x="2073943" y="2029489"/>
            <a:ext cx="9203657" cy="4280578"/>
            <a:chOff x="180975" y="1772816"/>
            <a:chExt cx="9374678" cy="60028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A3C652-D723-407C-8EB9-118FF873996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0975" y="6172993"/>
              <a:ext cx="2609850" cy="789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91440" indent="-91440" defTabSz="914400">
                <a:lnSpc>
                  <a:spcPct val="85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GB" altLang="en-US" sz="18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</a:rPr>
                <a:t>1st layer draws linear boundaries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60722B-18A0-48F2-B451-D61217C7BEC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238500" y="6172993"/>
              <a:ext cx="2819400" cy="1602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91440" indent="-91440" defTabSz="914400">
                <a:lnSpc>
                  <a:spcPct val="85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GB" altLang="en-US" sz="18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</a:rPr>
                <a:t>2nd layer combines the boundaries</a:t>
              </a:r>
            </a:p>
            <a:p>
              <a:pPr>
                <a:spcBef>
                  <a:spcPct val="50000"/>
                </a:spcBef>
              </a:pPr>
              <a:endParaRPr lang="en-GB" alt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3939EB9-6FAE-46C7-AC83-B078586FC17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79053" y="6116215"/>
              <a:ext cx="3276600" cy="1120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91440" indent="-91440" defTabSz="914400">
                <a:lnSpc>
                  <a:spcPct val="85000"/>
                </a:lnSpc>
                <a:spcBef>
                  <a:spcPct val="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GB" altLang="en-US" sz="18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</a:rPr>
                <a:t>3rd layer can generate arbitrarily complex boundaries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DD84AA-FEAC-44C5-A05E-FD029C7B2ABF}"/>
                </a:ext>
              </a:extLst>
            </p:cNvPr>
            <p:cNvGrpSpPr/>
            <p:nvPr/>
          </p:nvGrpSpPr>
          <p:grpSpPr>
            <a:xfrm>
              <a:off x="304800" y="1772816"/>
              <a:ext cx="8001000" cy="4343400"/>
              <a:chOff x="304800" y="914400"/>
              <a:chExt cx="8001000" cy="4343400"/>
            </a:xfrm>
          </p:grpSpPr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259768AA-E4C3-4E6C-A93D-3749C355A1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429000" y="2647950"/>
                <a:ext cx="184150" cy="1004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GB" altLang="en-US"/>
              </a:p>
              <a:p>
                <a:pPr>
                  <a:spcBef>
                    <a:spcPct val="50000"/>
                  </a:spcBef>
                </a:pPr>
                <a:endParaRPr lang="en-GB" altLang="en-US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09B4CCFA-5E31-4227-A6B9-4FF99EF56D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90600" y="28194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734F813D-AD41-424A-AD69-93683F043B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6002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7748D86-74D9-48C0-982C-33E9124C39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810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17CECF84-F4D6-4854-9D6A-B248581F8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V="1">
                <a:off x="609600" y="3200400"/>
                <a:ext cx="4572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5" name="Line 15">
                <a:extLst>
                  <a:ext uri="{FF2B5EF4-FFF2-40B4-BE49-F238E27FC236}">
                    <a16:creationId xmlns:a16="http://schemas.microsoft.com/office/drawing/2014/main" id="{189C55C2-043E-49C7-9ED9-714BF55582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 flipV="1">
                <a:off x="1295400" y="3200400"/>
                <a:ext cx="3810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8F2E69A3-8CB0-4472-8049-F4AB3FF21B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57200" y="1600200"/>
                <a:ext cx="7620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C345904E-21AD-43AE-88C6-AF134722C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04800" y="24384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" name="Line 19">
                <a:extLst>
                  <a:ext uri="{FF2B5EF4-FFF2-40B4-BE49-F238E27FC236}">
                    <a16:creationId xmlns:a16="http://schemas.microsoft.com/office/drawing/2014/main" id="{41163ECD-D797-4B9E-B423-9E752A3967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V="1">
                <a:off x="457200" y="914400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9" name="AutoShape 20">
                <a:extLst>
                  <a:ext uri="{FF2B5EF4-FFF2-40B4-BE49-F238E27FC236}">
                    <a16:creationId xmlns:a16="http://schemas.microsoft.com/office/drawing/2014/main" id="{6B2464D7-91BE-4302-BD08-1F0ACA4CEA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57200" y="1600200"/>
                <a:ext cx="838200" cy="838200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" name="Line 27">
                <a:extLst>
                  <a:ext uri="{FF2B5EF4-FFF2-40B4-BE49-F238E27FC236}">
                    <a16:creationId xmlns:a16="http://schemas.microsoft.com/office/drawing/2014/main" id="{3A26CFC3-050A-4C3E-AE9C-CD94E0941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553200" y="24384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1" name="Line 28">
                <a:extLst>
                  <a:ext uri="{FF2B5EF4-FFF2-40B4-BE49-F238E27FC236}">
                    <a16:creationId xmlns:a16="http://schemas.microsoft.com/office/drawing/2014/main" id="{7F0D56EC-0D51-4C03-8D78-7B9D0CB660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V="1">
                <a:off x="6705600" y="914400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id="{46ED0DCD-B00C-45BA-AE59-9397612AF6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38600" y="28194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9CDE1472-1899-4206-AC34-67283ADB4F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6482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id="{8949B3D8-5400-4ACE-B896-302AC7D6E1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4290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" name="Line 33">
                <a:extLst>
                  <a:ext uri="{FF2B5EF4-FFF2-40B4-BE49-F238E27FC236}">
                    <a16:creationId xmlns:a16="http://schemas.microsoft.com/office/drawing/2014/main" id="{80ACD495-5E99-4116-9CEA-632593A74A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 flipV="1">
                <a:off x="3657600" y="3200400"/>
                <a:ext cx="4572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6" name="Line 34">
                <a:extLst>
                  <a:ext uri="{FF2B5EF4-FFF2-40B4-BE49-F238E27FC236}">
                    <a16:creationId xmlns:a16="http://schemas.microsoft.com/office/drawing/2014/main" id="{72EBF25D-1346-41D5-B8A6-08A03D03C8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 flipH="1" flipV="1">
                <a:off x="4343400" y="3200400"/>
                <a:ext cx="3810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7" name="Line 36">
                <a:extLst>
                  <a:ext uri="{FF2B5EF4-FFF2-40B4-BE49-F238E27FC236}">
                    <a16:creationId xmlns:a16="http://schemas.microsoft.com/office/drawing/2014/main" id="{925D6017-4019-4747-91C4-422F1ECC0E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429000" y="24384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8" name="Line 37">
                <a:extLst>
                  <a:ext uri="{FF2B5EF4-FFF2-40B4-BE49-F238E27FC236}">
                    <a16:creationId xmlns:a16="http://schemas.microsoft.com/office/drawing/2014/main" id="{1D317B63-45E2-45C5-9824-75D64EB2DA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3581400" y="990600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9" name="Line 39">
                <a:extLst>
                  <a:ext uri="{FF2B5EF4-FFF2-40B4-BE49-F238E27FC236}">
                    <a16:creationId xmlns:a16="http://schemas.microsoft.com/office/drawing/2014/main" id="{96A9889D-00F5-421F-8B18-274FD9122E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200" y="1600200"/>
                <a:ext cx="838200" cy="83820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" name="AutoShape 40">
                <a:extLst>
                  <a:ext uri="{FF2B5EF4-FFF2-40B4-BE49-F238E27FC236}">
                    <a16:creationId xmlns:a16="http://schemas.microsoft.com/office/drawing/2014/main" id="{B5ABA6A3-C08B-4BE9-B4A0-F17E1EF900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886200" y="1295400"/>
                <a:ext cx="685800" cy="914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AutoShape 41">
                <a:extLst>
                  <a:ext uri="{FF2B5EF4-FFF2-40B4-BE49-F238E27FC236}">
                    <a16:creationId xmlns:a16="http://schemas.microsoft.com/office/drawing/2014/main" id="{B6E69B3A-A556-4A22-991C-257445A171B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7162800" y="914400"/>
                <a:ext cx="914400" cy="11430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" name="AutoShape 42">
                <a:extLst>
                  <a:ext uri="{FF2B5EF4-FFF2-40B4-BE49-F238E27FC236}">
                    <a16:creationId xmlns:a16="http://schemas.microsoft.com/office/drawing/2014/main" id="{A88A7509-B24D-432B-B382-5D3B1BAD60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6781800" y="990600"/>
                <a:ext cx="457200" cy="1295400"/>
              </a:xfrm>
              <a:prstGeom prst="rtTriangle">
                <a:avLst/>
              </a:prstGeom>
              <a:solidFill>
                <a:schemeClr val="accent1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AutoShape 43">
                <a:extLst>
                  <a:ext uri="{FF2B5EF4-FFF2-40B4-BE49-F238E27FC236}">
                    <a16:creationId xmlns:a16="http://schemas.microsoft.com/office/drawing/2014/main" id="{2D146679-B781-4FB8-AEAF-EBD1683C24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7467600" y="1143000"/>
                <a:ext cx="381000" cy="533400"/>
              </a:xfrm>
              <a:prstGeom prst="rtTriangl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Oval 44">
                <a:extLst>
                  <a:ext uri="{FF2B5EF4-FFF2-40B4-BE49-F238E27FC236}">
                    <a16:creationId xmlns:a16="http://schemas.microsoft.com/office/drawing/2014/main" id="{9B752EB0-AF53-489E-B847-2BE4A200F1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648200" y="42672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Oval 45">
                <a:extLst>
                  <a:ext uri="{FF2B5EF4-FFF2-40B4-BE49-F238E27FC236}">
                    <a16:creationId xmlns:a16="http://schemas.microsoft.com/office/drawing/2014/main" id="{7AE2FE04-9C34-4339-BE49-C9FB8C6FAA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429000" y="42672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Line 46">
                <a:extLst>
                  <a:ext uri="{FF2B5EF4-FFF2-40B4-BE49-F238E27FC236}">
                    <a16:creationId xmlns:a16="http://schemas.microsoft.com/office/drawing/2014/main" id="{BD15FE8E-613D-4680-BF76-0E16B6EA0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 flipV="1">
                <a:off x="3657600" y="4038600"/>
                <a:ext cx="106680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" name="Line 47">
                <a:extLst>
                  <a:ext uri="{FF2B5EF4-FFF2-40B4-BE49-F238E27FC236}">
                    <a16:creationId xmlns:a16="http://schemas.microsoft.com/office/drawing/2014/main" id="{790A78EA-551F-493C-9A95-0CBE4740E5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 flipV="1">
                <a:off x="3733800" y="3962400"/>
                <a:ext cx="99060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" name="Line 48">
                <a:extLst>
                  <a:ext uri="{FF2B5EF4-FFF2-40B4-BE49-F238E27FC236}">
                    <a16:creationId xmlns:a16="http://schemas.microsoft.com/office/drawing/2014/main" id="{5CA3445B-7933-41B0-A043-06DB58D8D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 flipV="1">
                <a:off x="3581400" y="40386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" name="Line 49">
                <a:extLst>
                  <a:ext uri="{FF2B5EF4-FFF2-40B4-BE49-F238E27FC236}">
                    <a16:creationId xmlns:a16="http://schemas.microsoft.com/office/drawing/2014/main" id="{5372FA1E-5B2D-4B42-AC4D-5D7E1AB9A1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 flipV="1">
                <a:off x="4876800" y="40386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A3EEB55B-8446-43F4-9880-9D5F4B603B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7315200" y="28194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Oval 51">
                <a:extLst>
                  <a:ext uri="{FF2B5EF4-FFF2-40B4-BE49-F238E27FC236}">
                    <a16:creationId xmlns:a16="http://schemas.microsoft.com/office/drawing/2014/main" id="{069F1EF9-8F9B-49FD-8F35-09FB598F07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79248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" name="Oval 52">
                <a:extLst>
                  <a:ext uri="{FF2B5EF4-FFF2-40B4-BE49-F238E27FC236}">
                    <a16:creationId xmlns:a16="http://schemas.microsoft.com/office/drawing/2014/main" id="{34A0B2CA-6950-461A-AD31-A11F4997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705600" y="36576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Line 53">
                <a:extLst>
                  <a:ext uri="{FF2B5EF4-FFF2-40B4-BE49-F238E27FC236}">
                    <a16:creationId xmlns:a16="http://schemas.microsoft.com/office/drawing/2014/main" id="{16344494-09D0-47D5-A0A2-D5E39DB8DB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 flipV="1">
                <a:off x="6934200" y="3200400"/>
                <a:ext cx="4572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4" name="Line 54">
                <a:extLst>
                  <a:ext uri="{FF2B5EF4-FFF2-40B4-BE49-F238E27FC236}">
                    <a16:creationId xmlns:a16="http://schemas.microsoft.com/office/drawing/2014/main" id="{161B9A54-03C3-41C0-B648-A0FFFFDC1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 flipH="1" flipV="1">
                <a:off x="7620000" y="3200400"/>
                <a:ext cx="38100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5" name="Oval 55">
                <a:extLst>
                  <a:ext uri="{FF2B5EF4-FFF2-40B4-BE49-F238E27FC236}">
                    <a16:creationId xmlns:a16="http://schemas.microsoft.com/office/drawing/2014/main" id="{3FCF5B24-5C1A-48E1-8EAB-0A4BFD2A0D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7924800" y="42672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Oval 56">
                <a:extLst>
                  <a:ext uri="{FF2B5EF4-FFF2-40B4-BE49-F238E27FC236}">
                    <a16:creationId xmlns:a16="http://schemas.microsoft.com/office/drawing/2014/main" id="{85010903-43D5-41AA-9B5E-4F9073B0BA1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6705600" y="42672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Line 57">
                <a:extLst>
                  <a:ext uri="{FF2B5EF4-FFF2-40B4-BE49-F238E27FC236}">
                    <a16:creationId xmlns:a16="http://schemas.microsoft.com/office/drawing/2014/main" id="{679554A8-E759-4282-AB28-9FAA927ABE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 flipV="1">
                <a:off x="6934200" y="4038600"/>
                <a:ext cx="106680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8" name="Line 58">
                <a:extLst>
                  <a:ext uri="{FF2B5EF4-FFF2-40B4-BE49-F238E27FC236}">
                    <a16:creationId xmlns:a16="http://schemas.microsoft.com/office/drawing/2014/main" id="{20BDCC4A-75BF-4A25-B35A-F1013B3E8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 flipH="1" flipV="1">
                <a:off x="7010400" y="3962400"/>
                <a:ext cx="99060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9" name="Line 59">
                <a:extLst>
                  <a:ext uri="{FF2B5EF4-FFF2-40B4-BE49-F238E27FC236}">
                    <a16:creationId xmlns:a16="http://schemas.microsoft.com/office/drawing/2014/main" id="{705D1125-B7F7-4B85-8E5D-247904672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V="1">
                <a:off x="6858000" y="40386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0" name="Line 60">
                <a:extLst>
                  <a:ext uri="{FF2B5EF4-FFF2-40B4-BE49-F238E27FC236}">
                    <a16:creationId xmlns:a16="http://schemas.microsoft.com/office/drawing/2014/main" id="{D13A3884-A968-4A64-9E73-D716990CC0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V="1">
                <a:off x="8153400" y="40386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1" name="Oval 61">
                <a:extLst>
                  <a:ext uri="{FF2B5EF4-FFF2-40B4-BE49-F238E27FC236}">
                    <a16:creationId xmlns:a16="http://schemas.microsoft.com/office/drawing/2014/main" id="{E2DA5FCB-B04E-4FCD-89AB-7AA453F4ACD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7924800" y="48768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Oval 62">
                <a:extLst>
                  <a:ext uri="{FF2B5EF4-FFF2-40B4-BE49-F238E27FC236}">
                    <a16:creationId xmlns:a16="http://schemas.microsoft.com/office/drawing/2014/main" id="{06B2492B-517F-4A1B-8D8F-B67A7EC1AB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6705600" y="4876800"/>
                <a:ext cx="381000" cy="381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Line 63">
                <a:extLst>
                  <a:ext uri="{FF2B5EF4-FFF2-40B4-BE49-F238E27FC236}">
                    <a16:creationId xmlns:a16="http://schemas.microsoft.com/office/drawing/2014/main" id="{7387BB66-016F-45BB-A806-EA170D9FFF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V="1">
                <a:off x="6934200" y="4648200"/>
                <a:ext cx="106680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4" name="Line 64">
                <a:extLst>
                  <a:ext uri="{FF2B5EF4-FFF2-40B4-BE49-F238E27FC236}">
                    <a16:creationId xmlns:a16="http://schemas.microsoft.com/office/drawing/2014/main" id="{EB8259FD-157E-41CD-816A-FAEF13F8C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 flipH="1" flipV="1">
                <a:off x="7010400" y="4572000"/>
                <a:ext cx="99060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5" name="Line 65">
                <a:extLst>
                  <a:ext uri="{FF2B5EF4-FFF2-40B4-BE49-F238E27FC236}">
                    <a16:creationId xmlns:a16="http://schemas.microsoft.com/office/drawing/2014/main" id="{B5B4547B-A411-4936-B464-3E852B527D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 flipV="1">
                <a:off x="6858000" y="46482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6" name="Line 66">
                <a:extLst>
                  <a:ext uri="{FF2B5EF4-FFF2-40B4-BE49-F238E27FC236}">
                    <a16:creationId xmlns:a16="http://schemas.microsoft.com/office/drawing/2014/main" id="{2AEBF786-2AAD-4AE3-AA60-D5EF694683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V="1">
                <a:off x="8153400" y="4648200"/>
                <a:ext cx="0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837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F303-2977-45BB-8540-0E45B75D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7" y="287779"/>
            <a:ext cx="11967410" cy="1450757"/>
          </a:xfrm>
        </p:spPr>
        <p:txBody>
          <a:bodyPr/>
          <a:lstStyle/>
          <a:p>
            <a:r>
              <a:rPr lang="en-US">
                <a:latin typeface="Lucida Console" panose="020B0609040504020204" pitchFamily="49" charset="0"/>
              </a:rPr>
              <a:t>Gradient DESCENT METHOD</a:t>
            </a:r>
            <a:endParaRPr lang="en-IN" dirty="0"/>
          </a:p>
        </p:txBody>
      </p:sp>
      <p:pic>
        <p:nvPicPr>
          <p:cNvPr id="1026" name="Picture 2" descr="Gradient Descent: All You Need to Know | HackerNoon">
            <a:extLst>
              <a:ext uri="{FF2B5EF4-FFF2-40B4-BE49-F238E27FC236}">
                <a16:creationId xmlns:a16="http://schemas.microsoft.com/office/drawing/2014/main" id="{DAC49CCD-A24E-3A88-31A6-9423A827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17" y="4782079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2A4189-6CEB-A2E5-C902-5064CAAA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6" y="1189689"/>
            <a:ext cx="3553024" cy="29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3D467F7-72E3-A14C-ABD4-5C6C8FFF063A}"/>
                  </a:ext>
                </a:extLst>
              </p:cNvPr>
              <p:cNvSpPr txBox="1"/>
              <p:nvPr/>
            </p:nvSpPr>
            <p:spPr>
              <a:xfrm>
                <a:off x="7265979" y="1189689"/>
                <a:ext cx="4824599" cy="5253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b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Google Sans"/>
                  </a:rPr>
                  <a:t>Calculate the gradient:</a:t>
                </a:r>
                <a:endParaRPr lang="en-US" sz="1600">
                  <a:solidFill>
                    <a:schemeClr val="accent6">
                      <a:lumMod val="75000"/>
                    </a:schemeClr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 = (2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, −2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(2, 3), </m:t>
                    </m:r>
                    <m:r>
                      <m:rPr>
                        <m:sty m:val="p"/>
                      </m:rPr>
                      <a:rPr lang="en-US" sz="16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(2, 3) = (4, −6)</m:t>
                    </m:r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b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Google Sans"/>
                  </a:rPr>
                  <a:t>Update position:</a:t>
                </a:r>
                <a:endParaRPr lang="en-US" sz="1600">
                  <a:solidFill>
                    <a:schemeClr val="accent6">
                      <a:lumMod val="75000"/>
                    </a:schemeClr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sz="16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sty m:val="p"/>
                      </m:rPr>
                      <a:rPr lang="en-US" sz="16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 2 − 0.1 ∗ 4 = 1.6</m:t>
                    </m:r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 3 − 0.1 ∗ (−6) = 3.6</m:t>
                    </m:r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b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Google Sans"/>
                  </a:rPr>
                  <a:t>Repeat for maximum iterations:</a:t>
                </a:r>
                <a:endParaRPr lang="en-US" sz="1600">
                  <a:solidFill>
                    <a:schemeClr val="accent6">
                      <a:lumMod val="75000"/>
                    </a:schemeClr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>
                    <a:solidFill>
                      <a:srgbClr val="002060"/>
                    </a:solidFill>
                    <a:effectLst/>
                    <a:latin typeface="Google Sans"/>
                  </a:rPr>
                  <a:t>Iteration 2: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1.6, 3.6</m:t>
                        </m:r>
                      </m:e>
                    </m:d>
                    <m:r>
                      <a:rPr lang="en-IN" sz="1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1.24, 3.72)</m:t>
                    </m:r>
                  </m:oMath>
                </a14:m>
                <a:endParaRPr lang="en-US" sz="1600">
                  <a:solidFill>
                    <a:srgbClr val="002060"/>
                  </a:solidFill>
                  <a:effectLst/>
                  <a:latin typeface="Google Sans"/>
                </a:endParaRP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>
                    <a:solidFill>
                      <a:srgbClr val="002060"/>
                    </a:solidFill>
                    <a:effectLst/>
                    <a:latin typeface="Google Sans"/>
                  </a:rPr>
                  <a:t>Iteration 3: (1.24, 3.72) → (1.008, 3.792)</a:t>
                </a: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>
                    <a:solidFill>
                      <a:srgbClr val="002060"/>
                    </a:solidFill>
                    <a:effectLst/>
                    <a:latin typeface="Google Sans"/>
                  </a:rPr>
                  <a:t>...</a:t>
                </a:r>
              </a:p>
              <a:p>
                <a:pPr marL="742950" lvl="1" indent="-285750" rtl="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>
                    <a:solidFill>
                      <a:srgbClr val="002060"/>
                    </a:solidFill>
                    <a:effectLst/>
                    <a:latin typeface="Google Sans"/>
                  </a:rPr>
                  <a:t>Iteration 100: (0.0000, 248453923.5660)</a:t>
                </a:r>
                <a:endParaRPr lang="en-US" sz="1600">
                  <a:solidFill>
                    <a:schemeClr val="accent6">
                      <a:lumMod val="75000"/>
                    </a:schemeClr>
                  </a:solidFill>
                  <a:effectLst/>
                  <a:latin typeface="Google Sans"/>
                </a:endParaRPr>
              </a:p>
              <a:p>
                <a:pPr rtl="0">
                  <a:lnSpc>
                    <a:spcPct val="150000"/>
                  </a:lnSpc>
                </a:pPr>
                <a:r>
                  <a:rPr lang="en-US" sz="1600" b="0">
                    <a:solidFill>
                      <a:schemeClr val="accent5"/>
                    </a:solidFill>
                    <a:effectLst/>
                    <a:latin typeface="Google Sans"/>
                  </a:rPr>
                  <a:t>Final minimum point found:</a:t>
                </a:r>
                <a:r>
                  <a:rPr lang="en-US" sz="1600">
                    <a:solidFill>
                      <a:schemeClr val="accent5"/>
                    </a:solidFill>
                    <a:effectLst/>
                    <a:latin typeface="Google Sans"/>
                  </a:rPr>
                  <a:t> (0.0000, 248453923.5660)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3D467F7-72E3-A14C-ABD4-5C6C8FFF0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979" y="1189689"/>
                <a:ext cx="4824599" cy="5253939"/>
              </a:xfrm>
              <a:prstGeom prst="rect">
                <a:avLst/>
              </a:prstGeom>
              <a:blipFill>
                <a:blip r:embed="rId4"/>
                <a:stretch>
                  <a:fillRect l="-759" b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A57CD6-E5B2-7656-2091-8F54918887F2}"/>
                  </a:ext>
                </a:extLst>
              </p:cNvPr>
              <p:cNvSpPr txBox="1"/>
              <p:nvPr/>
            </p:nvSpPr>
            <p:spPr>
              <a:xfrm>
                <a:off x="4191910" y="1945313"/>
                <a:ext cx="325581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/>
                <a:r>
                  <a:rPr lang="en-US" b="0">
                    <a:solidFill>
                      <a:srgbClr val="FF0000"/>
                    </a:solidFill>
                    <a:effectLst/>
                    <a:latin typeface="Google Sans"/>
                  </a:rPr>
                  <a:t>Function:</a:t>
                </a:r>
                <a:r>
                  <a:rPr lang="en-US">
                    <a:solidFill>
                      <a:srgbClr val="FF0000"/>
                    </a:solidFill>
                    <a:effectLst/>
                    <a:latin typeface="Googl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srgbClr val="FF0000"/>
                  </a:solidFill>
                  <a:effectLst/>
                  <a:latin typeface="Google Sans"/>
                </a:endParaRPr>
              </a:p>
              <a:p>
                <a:pPr rtl="0"/>
                <a:r>
                  <a:rPr lang="en-US" b="0">
                    <a:solidFill>
                      <a:srgbClr val="FF0000"/>
                    </a:solidFill>
                    <a:effectLst/>
                    <a:latin typeface="Google Sans"/>
                  </a:rPr>
                  <a:t>Starting point:</a:t>
                </a:r>
                <a:r>
                  <a:rPr lang="en-US">
                    <a:solidFill>
                      <a:srgbClr val="FF0000"/>
                    </a:solidFill>
                    <a:effectLst/>
                    <a:latin typeface="Google Sans"/>
                  </a:rPr>
                  <a:t> (2, 3)</a:t>
                </a:r>
              </a:p>
              <a:p>
                <a:pPr rtl="0"/>
                <a:r>
                  <a:rPr lang="en-US" b="0">
                    <a:solidFill>
                      <a:srgbClr val="FF0000"/>
                    </a:solidFill>
                    <a:effectLst/>
                    <a:latin typeface="Google Sans"/>
                  </a:rPr>
                  <a:t>Learning rate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  <a:effectLst/>
                    <a:latin typeface="Google Sans"/>
                  </a:rPr>
                  <a:t>0.1 </a:t>
                </a:r>
              </a:p>
              <a:p>
                <a:pPr rtl="0"/>
                <a:r>
                  <a:rPr lang="en-US" b="0">
                    <a:solidFill>
                      <a:srgbClr val="FF0000"/>
                    </a:solidFill>
                    <a:effectLst/>
                    <a:latin typeface="Google Sans"/>
                  </a:rPr>
                  <a:t>Maximum iterations:</a:t>
                </a:r>
                <a:r>
                  <a:rPr lang="en-US">
                    <a:solidFill>
                      <a:srgbClr val="FF0000"/>
                    </a:solidFill>
                    <a:effectLst/>
                    <a:latin typeface="Google Sans"/>
                  </a:rPr>
                  <a:t> 100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A57CD6-E5B2-7656-2091-8F549188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10" y="1945313"/>
                <a:ext cx="3255818" cy="1200329"/>
              </a:xfrm>
              <a:prstGeom prst="rect">
                <a:avLst/>
              </a:prstGeom>
              <a:blipFill>
                <a:blip r:embed="rId5"/>
                <a:stretch>
                  <a:fillRect l="-1685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Understanding Gradient Descent: Intuition, Mathematical Formulation, and  Derivation” | by ajaymehta | Medium">
            <a:extLst>
              <a:ext uri="{FF2B5EF4-FFF2-40B4-BE49-F238E27FC236}">
                <a16:creationId xmlns:a16="http://schemas.microsoft.com/office/drawing/2014/main" id="{D0EF9680-2EC1-5F04-F2CD-E5ECA27E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89" y="3781917"/>
            <a:ext cx="3798120" cy="28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53253"/>
            <a:ext cx="10757837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Backpropagation learning algorithm ‘BP’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9EB55114-7A44-4D8F-B3E9-DC3046DE0B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97279" y="3076074"/>
            <a:ext cx="9346132" cy="1143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0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Forward pass phase: computes ‘functional signal’, feed forward </a:t>
            </a:r>
          </a:p>
          <a:p>
            <a:r>
              <a:rPr lang="en-GB" altLang="en-US" sz="20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propagation of input pattern signals through network</a:t>
            </a:r>
            <a:endParaRPr lang="en-US" altLang="en-US" sz="2000" spc="-50" dirty="0">
              <a:solidFill>
                <a:schemeClr val="tx1">
                  <a:lumMod val="95000"/>
                  <a:lumOff val="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C12F6-E1B6-4331-AB8D-D3E2AA002B00}"/>
              </a:ext>
            </a:extLst>
          </p:cNvPr>
          <p:cNvSpPr/>
          <p:nvPr/>
        </p:nvSpPr>
        <p:spPr>
          <a:xfrm>
            <a:off x="1097279" y="2522440"/>
            <a:ext cx="2685351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" indent="-91440" defTabSz="914400">
              <a:lnSpc>
                <a:spcPct val="85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BP has two phases: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9338D-B14C-4A43-B674-734707E041CB}"/>
              </a:ext>
            </a:extLst>
          </p:cNvPr>
          <p:cNvSpPr/>
          <p:nvPr/>
        </p:nvSpPr>
        <p:spPr>
          <a:xfrm>
            <a:off x="1097278" y="4785972"/>
            <a:ext cx="9346131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altLang="en-US" sz="20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Backward pass phase:  computes ‘error signal’, propagates the error backwards  through network starting at output units  (where the error is the difference between actual and desired </a:t>
            </a:r>
          </a:p>
          <a:p>
            <a:r>
              <a:rPr lang="en-GB" altLang="en-US" sz="20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output values) </a:t>
            </a:r>
            <a:endParaRPr lang="en-US" altLang="en-US" sz="2000" spc="-50" dirty="0">
              <a:solidFill>
                <a:schemeClr val="tx1">
                  <a:lumMod val="95000"/>
                  <a:lumOff val="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9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53253"/>
            <a:ext cx="10757837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Backpropagation learning algorithm ‘BP’</a:t>
            </a: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BE9264F5-CC65-4DD0-874F-06C1D494D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13" y="2030830"/>
            <a:ext cx="54483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8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53253"/>
            <a:ext cx="10757837" cy="1450757"/>
          </a:xfrm>
        </p:spPr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Backpropagation learning algorithm ‘BP’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3C750-A838-45E0-83AB-41675B9D0CAA}"/>
              </a:ext>
            </a:extLst>
          </p:cNvPr>
          <p:cNvSpPr txBox="1"/>
          <p:nvPr/>
        </p:nvSpPr>
        <p:spPr>
          <a:xfrm>
            <a:off x="1228725" y="2057400"/>
            <a:ext cx="10115550" cy="420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Error gradient along all connection weights were measured by propagating the error from output layer.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First, a forward pass is performed - output of every neuron in every layer is computed.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Output error is estimated.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Then compute how much each neuron in last hidden layer contributed to output error.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This is repeated backwards until input layer.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Console" panose="020B0609040504020204" pitchFamily="49" charset="0"/>
              </a:rPr>
              <a:t>● Last step is Gradient Descent on all connection weights using error gradients estimated in previous steps.</a:t>
            </a:r>
            <a:endParaRPr lang="en-IN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21F45-F95A-62B9-DD70-5FFF4B70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201867"/>
            <a:ext cx="10058400" cy="1369074"/>
          </a:xfrm>
        </p:spPr>
        <p:txBody>
          <a:bodyPr/>
          <a:lstStyle/>
          <a:p>
            <a:r>
              <a:rPr lang="en-IN"/>
              <a:t>Classification : ReVISIT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E92EB2-D279-DC7B-F901-C1E0C351F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42519"/>
              </p:ext>
            </p:extLst>
          </p:nvPr>
        </p:nvGraphicFramePr>
        <p:xfrm>
          <a:off x="1508115" y="2227785"/>
          <a:ext cx="832167" cy="3738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2">
                  <a:extLst>
                    <a:ext uri="{9D8B030D-6E8A-4147-A177-3AD203B41FA5}">
                      <a16:colId xmlns:a16="http://schemas.microsoft.com/office/drawing/2014/main" val="3972465266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339028301"/>
                    </a:ext>
                  </a:extLst>
                </a:gridCol>
              </a:tblGrid>
              <a:tr h="286139">
                <a:tc>
                  <a:txBody>
                    <a:bodyPr/>
                    <a:lstStyle/>
                    <a:p>
                      <a:r>
                        <a:rPr lang="en-IN" sz="1400" b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82870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273245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639052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69426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39416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28168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46735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75778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509901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380066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60805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694408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61836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line&#10;&#10;Description automatically generated">
            <a:extLst>
              <a:ext uri="{FF2B5EF4-FFF2-40B4-BE49-F238E27FC236}">
                <a16:creationId xmlns:a16="http://schemas.microsoft.com/office/drawing/2014/main" id="{4B5B7FFD-AA49-4AC8-83C0-DD5E22E8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47" y="2839910"/>
            <a:ext cx="7182365" cy="17716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BDC175-60A4-CF5C-59B4-8F7EB01FBF5C}"/>
              </a:ext>
            </a:extLst>
          </p:cNvPr>
          <p:cNvGrpSpPr/>
          <p:nvPr/>
        </p:nvGrpSpPr>
        <p:grpSpPr>
          <a:xfrm>
            <a:off x="6196184" y="2597118"/>
            <a:ext cx="2133599" cy="1073071"/>
            <a:chOff x="4909762" y="1228916"/>
            <a:chExt cx="2133599" cy="10730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BCCD49-AAD1-CC65-4C0D-485174AF68A5}"/>
                </a:ext>
              </a:extLst>
            </p:cNvPr>
            <p:cNvCxnSpPr>
              <a:cxnSpLocks/>
            </p:cNvCxnSpPr>
            <p:nvPr/>
          </p:nvCxnSpPr>
          <p:spPr>
            <a:xfrm>
              <a:off x="5783580" y="1228916"/>
              <a:ext cx="0" cy="6379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728E1CF-5124-DA75-CA61-FEAC8A49F070}"/>
                    </a:ext>
                  </a:extLst>
                </p:cNvPr>
                <p:cNvSpPr txBox="1"/>
                <p:nvPr/>
              </p:nvSpPr>
              <p:spPr>
                <a:xfrm flipH="1">
                  <a:off x="4909762" y="1840322"/>
                  <a:ext cx="21335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scadia Code" panose="020B0609020000020004" pitchFamily="49" charset="0"/>
                        </a:rPr>
                        <m:t>𝜃</m:t>
                      </m:r>
                    </m:oMath>
                  </a14:m>
                  <a:r>
                    <a:rPr lang="en-US" sz="12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Cascadia Code" panose="020B0609020000020004" pitchFamily="49" charset="0"/>
                      <a:cs typeface="Times New Roman" panose="02020603050405020304" pitchFamily="18" charset="0"/>
                    </a:rPr>
                    <a:t> </a:t>
                  </a:r>
                  <a:r>
                    <a:rPr lang="en-IN" sz="1200">
                      <a:solidFill>
                        <a:schemeClr val="accent1">
                          <a:lumMod val="75000"/>
                        </a:schemeClr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= 4.5</a:t>
                  </a:r>
                  <a:endParaRPr lang="en-US" sz="1200">
                    <a:solidFill>
                      <a:schemeClr val="accent1">
                        <a:lumMod val="75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endParaRPr>
                </a:p>
                <a:p>
                  <a:pPr algn="ctr"/>
                  <a:r>
                    <a:rPr lang="en-US" sz="1200">
                      <a:solidFill>
                        <a:schemeClr val="accent1">
                          <a:lumMod val="75000"/>
                        </a:schemeClr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Decision Boundry</a:t>
                  </a:r>
                  <a:endParaRPr lang="en-IN" sz="1200">
                    <a:solidFill>
                      <a:schemeClr val="accent1">
                        <a:lumMod val="75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728E1CF-5124-DA75-CA61-FEAC8A49F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9762" y="1840322"/>
                  <a:ext cx="213359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6591F-81F4-0112-DC2A-21A0B9D2F7B5}"/>
                  </a:ext>
                </a:extLst>
              </p:cNvPr>
              <p:cNvSpPr txBox="1"/>
              <p:nvPr/>
            </p:nvSpPr>
            <p:spPr>
              <a:xfrm>
                <a:off x="7772570" y="4297416"/>
                <a:ext cx="256222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Predict(p)</a:t>
                </a:r>
              </a:p>
              <a:p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</a:p>
              <a:p>
                <a:pPr lvl="1"/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if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chemeClr val="accent1">
                        <a:lumMod val="75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 -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𝜃</m:t>
                    </m:r>
                  </m:oMath>
                </a14:m>
                <a:r>
                  <a:rPr lang="en-US" sz="1600">
                    <a:solidFill>
                      <a:schemeClr val="accent1">
                        <a:lumMod val="75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&lt; 0 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:</a:t>
                </a:r>
              </a:p>
              <a:p>
                <a:pPr lvl="1"/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rgbClr val="C0000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N</a:t>
                </a:r>
              </a:p>
              <a:p>
                <a:pPr lvl="1"/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else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:</a:t>
                </a:r>
              </a:p>
              <a:p>
                <a:pPr lvl="1"/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chemeClr val="accent3">
                        <a:lumMod val="50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</a:t>
                </a:r>
                <a:endParaRPr lang="en-IN" sz="1600">
                  <a:solidFill>
                    <a:schemeClr val="accent3">
                      <a:lumMod val="50000"/>
                    </a:schemeClr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6591F-81F4-0112-DC2A-21A0B9D2F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70" y="4297416"/>
                <a:ext cx="2562225" cy="1569660"/>
              </a:xfrm>
              <a:prstGeom prst="rect">
                <a:avLst/>
              </a:prstGeom>
              <a:blipFill>
                <a:blip r:embed="rId4"/>
                <a:stretch>
                  <a:fillRect l="-948" t="-772" b="-3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D09A53-0540-C3A0-1452-C764DE8742BF}"/>
              </a:ext>
            </a:extLst>
          </p:cNvPr>
          <p:cNvSpPr txBox="1"/>
          <p:nvPr/>
        </p:nvSpPr>
        <p:spPr>
          <a:xfrm>
            <a:off x="1381275" y="1714697"/>
            <a:ext cx="108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Dataset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79B8C0-BC86-5FE8-ABD1-3789A5289B08}"/>
              </a:ext>
            </a:extLst>
          </p:cNvPr>
          <p:cNvSpPr txBox="1"/>
          <p:nvPr/>
        </p:nvSpPr>
        <p:spPr>
          <a:xfrm>
            <a:off x="2978298" y="5008487"/>
            <a:ext cx="28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Binary Classification </a:t>
            </a:r>
            <a:endParaRPr lang="en-IN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8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43F1-0B7B-12F9-DF36-9E12F191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 PropoAGATION 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681BFA-67F2-ED54-AD7E-3FEDD3F17ABF}"/>
              </a:ext>
            </a:extLst>
          </p:cNvPr>
          <p:cNvGrpSpPr/>
          <p:nvPr/>
        </p:nvGrpSpPr>
        <p:grpSpPr>
          <a:xfrm>
            <a:off x="1180408" y="1536689"/>
            <a:ext cx="9524825" cy="2085493"/>
            <a:chOff x="1097280" y="2571161"/>
            <a:chExt cx="9524825" cy="20854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24B3997-4D4D-365B-0D33-BE703C63EAC2}"/>
                </a:ext>
              </a:extLst>
            </p:cNvPr>
            <p:cNvSpPr/>
            <p:nvPr/>
          </p:nvSpPr>
          <p:spPr>
            <a:xfrm>
              <a:off x="2658359" y="2592371"/>
              <a:ext cx="1574276" cy="1575848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50C76C-7D1C-E643-B7E3-5EC0BEB53B89}"/>
                </a:ext>
              </a:extLst>
            </p:cNvPr>
            <p:cNvSpPr/>
            <p:nvPr/>
          </p:nvSpPr>
          <p:spPr>
            <a:xfrm>
              <a:off x="6385091" y="2571161"/>
              <a:ext cx="1574276" cy="1575848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53C83-3DCF-3E4D-88E9-2C422B517BBC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>
              <a:off x="3440784" y="2592371"/>
              <a:ext cx="4713" cy="1575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7B2D8-9FF2-B6FA-E0FC-62E9D785EA65}"/>
                </a:ext>
              </a:extLst>
            </p:cNvPr>
            <p:cNvCxnSpPr>
              <a:stCxn id="5" idx="0"/>
            </p:cNvCxnSpPr>
            <p:nvPr/>
          </p:nvCxnSpPr>
          <p:spPr>
            <a:xfrm flipH="1">
              <a:off x="7162803" y="2571161"/>
              <a:ext cx="9426" cy="1575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B98E92-F86A-D41F-7C98-6A385C0732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583703" y="3380295"/>
              <a:ext cx="10746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64304C-970E-BC52-2B7A-E1D8098200AC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4232635" y="3359085"/>
              <a:ext cx="2152456" cy="21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231BF6-B565-9CAD-4D89-C77261F10976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7959367" y="3359085"/>
              <a:ext cx="106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681BB0A-CBB1-729F-F25E-157642698D60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2356701" y="3937441"/>
              <a:ext cx="532205" cy="351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A3915BC-6F05-C631-504F-33E5B2970FC7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6221691" y="3916231"/>
              <a:ext cx="393947" cy="438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82C8BDF-1104-E7EC-B819-05A27E25D4C8}"/>
                    </a:ext>
                  </a:extLst>
                </p:cNvPr>
                <p:cNvSpPr txBox="1"/>
                <p:nvPr/>
              </p:nvSpPr>
              <p:spPr>
                <a:xfrm>
                  <a:off x="1275764" y="3049456"/>
                  <a:ext cx="1028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=0.1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82C8BDF-1104-E7EC-B819-05A27E25D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764" y="3049456"/>
                  <a:ext cx="102830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AFD062-4458-458F-2172-F1E8AD8B5403}"/>
                </a:ext>
              </a:extLst>
            </p:cNvPr>
            <p:cNvSpPr txBox="1"/>
            <p:nvPr/>
          </p:nvSpPr>
          <p:spPr>
            <a:xfrm>
              <a:off x="6466788" y="41470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8527C1-D593-7FF4-95AA-66B8F0A4DDFF}"/>
                    </a:ext>
                  </a:extLst>
                </p:cNvPr>
                <p:cNvSpPr txBox="1"/>
                <p:nvPr/>
              </p:nvSpPr>
              <p:spPr>
                <a:xfrm>
                  <a:off x="1409305" y="4287322"/>
                  <a:ext cx="1151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z-Cyrl-AZ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b="0" i="1" baseline="-250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=.40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8527C1-D593-7FF4-95AA-66B8F0A4D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305" y="4287322"/>
                  <a:ext cx="11516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146EE3-87B3-76CF-8670-6175F9D2BF25}"/>
                    </a:ext>
                  </a:extLst>
                </p:cNvPr>
                <p:cNvSpPr txBox="1"/>
                <p:nvPr/>
              </p:nvSpPr>
              <p:spPr>
                <a:xfrm>
                  <a:off x="4850091" y="3049456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baseline="-25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146EE3-87B3-76CF-8670-6175F9D2B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091" y="3049456"/>
                  <a:ext cx="9144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7DE6F-D832-63E7-05B7-95B414CB8923}"/>
                    </a:ext>
                  </a:extLst>
                </p:cNvPr>
                <p:cNvSpPr txBox="1"/>
                <p:nvPr/>
              </p:nvSpPr>
              <p:spPr>
                <a:xfrm>
                  <a:off x="8267306" y="3008544"/>
                  <a:ext cx="593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baseline="-25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7DE6F-D832-63E7-05B7-95B414CB8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306" y="3008544"/>
                  <a:ext cx="5938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CBA072-1651-69DF-E8AA-855FE3D9F759}"/>
                    </a:ext>
                  </a:extLst>
                </p:cNvPr>
                <p:cNvSpPr txBox="1"/>
                <p:nvPr/>
              </p:nvSpPr>
              <p:spPr>
                <a:xfrm>
                  <a:off x="5266770" y="4287322"/>
                  <a:ext cx="1126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z-Cyrl-AZ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b="0" i="1" baseline="-250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=.62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CBA072-1651-69DF-E8AA-855FE3D9F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770" y="4287322"/>
                  <a:ext cx="112617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A3F929-0CD3-7F5B-501F-2DBD31F33F9E}"/>
                    </a:ext>
                  </a:extLst>
                </p:cNvPr>
                <p:cNvSpPr txBox="1"/>
                <p:nvPr/>
              </p:nvSpPr>
              <p:spPr>
                <a:xfrm>
                  <a:off x="2735347" y="3174958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b="0" i="1" baseline="-250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A3F929-0CD3-7F5B-501F-2DBD31F33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47" y="3174958"/>
                  <a:ext cx="91440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B067F26-4DD7-4778-C038-3E11A61A0D8A}"/>
                    </a:ext>
                  </a:extLst>
                </p:cNvPr>
                <p:cNvSpPr txBox="1"/>
                <p:nvPr/>
              </p:nvSpPr>
              <p:spPr>
                <a:xfrm>
                  <a:off x="6403945" y="3157672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b="0" i="1" baseline="-250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B067F26-4DD7-4778-C038-3E11A61A0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945" y="3157672"/>
                  <a:ext cx="91440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141C6A-9232-762A-0E19-1F5E29D3BE2A}"/>
                    </a:ext>
                  </a:extLst>
                </p:cNvPr>
                <p:cNvSpPr txBox="1"/>
                <p:nvPr/>
              </p:nvSpPr>
              <p:spPr>
                <a:xfrm rot="21437672">
                  <a:off x="3245965" y="3185954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141C6A-9232-762A-0E19-1F5E29D3B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37672">
                  <a:off x="3245965" y="3185954"/>
                  <a:ext cx="91440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014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A3DBAA-3C23-3D67-65B5-66135F8124DF}"/>
                    </a:ext>
                  </a:extLst>
                </p:cNvPr>
                <p:cNvSpPr txBox="1"/>
                <p:nvPr/>
              </p:nvSpPr>
              <p:spPr>
                <a:xfrm rot="21437672">
                  <a:off x="7055968" y="3178100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A3DBAA-3C23-3D67-65B5-66135F812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37672">
                  <a:off x="7055968" y="3178100"/>
                  <a:ext cx="91440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2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B7A6DF-F12E-1EB9-5962-6C135F584D55}"/>
                    </a:ext>
                  </a:extLst>
                </p:cNvPr>
                <p:cNvSpPr txBox="1"/>
                <p:nvPr/>
              </p:nvSpPr>
              <p:spPr>
                <a:xfrm>
                  <a:off x="1097280" y="3436856"/>
                  <a:ext cx="1446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=0.15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B7A6DF-F12E-1EB9-5962-6C135F584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280" y="3436856"/>
                  <a:ext cx="144616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2CF76A-64BC-CDB9-DAC8-14E121058972}"/>
                    </a:ext>
                  </a:extLst>
                </p:cNvPr>
                <p:cNvSpPr txBox="1"/>
                <p:nvPr/>
              </p:nvSpPr>
              <p:spPr>
                <a:xfrm>
                  <a:off x="5266770" y="3429003"/>
                  <a:ext cx="12752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=0.45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2CF76A-64BC-CDB9-DAC8-14E121058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770" y="3429003"/>
                  <a:ext cx="127521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16C7E3-98E5-3ADD-E886-B4F80859C3BE}"/>
                    </a:ext>
                  </a:extLst>
                </p:cNvPr>
                <p:cNvSpPr txBox="1"/>
                <p:nvPr/>
              </p:nvSpPr>
              <p:spPr>
                <a:xfrm>
                  <a:off x="8935663" y="3127943"/>
                  <a:ext cx="3318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16C7E3-98E5-3ADD-E886-B4F80859C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663" y="3127943"/>
                  <a:ext cx="331833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3279" r="-10909" b="-98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0B6F8F-6156-CAAD-E15B-FF8F57CBA2AF}"/>
                    </a:ext>
                  </a:extLst>
                </p:cNvPr>
                <p:cNvSpPr txBox="1"/>
                <p:nvPr/>
              </p:nvSpPr>
              <p:spPr>
                <a:xfrm>
                  <a:off x="9560020" y="3125692"/>
                  <a:ext cx="10620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=0.25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0B6F8F-6156-CAAD-E15B-FF8F57CBA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0020" y="3125692"/>
                  <a:ext cx="1062085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22AAF5B-C327-3751-066B-56ABEDCDD3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29" y="3914493"/>
                <a:ext cx="3810745" cy="257184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1800" b="0" i="1" baseline="-2500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b="0" i="1" baseline="-2500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z-Cyrl-AZ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Ѳ</m:t>
                          </m:r>
                          <m:r>
                            <a:rPr lang="en-US" sz="1800" b="0" i="1" baseline="-2500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i="1" baseline="-25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baseline="-25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8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IN" sz="18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1800" baseline="-25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z-Cyrl-AZ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1800" i="1" baseline="-25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Ѳ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800" baseline="-25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1800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8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IN" sz="18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1800" baseline="-25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22AAF5B-C327-3751-066B-56ABEDCDD3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29" y="3914493"/>
                <a:ext cx="3810745" cy="2571841"/>
              </a:xfr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967C33-47B0-8494-60D6-5BC5A22A64B6}"/>
                  </a:ext>
                </a:extLst>
              </p:cNvPr>
              <p:cNvSpPr txBox="1"/>
              <p:nvPr/>
            </p:nvSpPr>
            <p:spPr>
              <a:xfrm>
                <a:off x="8228404" y="865776"/>
                <a:ext cx="2054164" cy="795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b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967C33-47B0-8494-60D6-5BC5A22A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404" y="865776"/>
                <a:ext cx="2054164" cy="795602"/>
              </a:xfrm>
              <a:prstGeom prst="rect">
                <a:avLst/>
              </a:prstGeom>
              <a:blipFill>
                <a:blip r:embed="rId17"/>
                <a:stretch>
                  <a:fillRect l="-297" t="-6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574A79E0-BC54-ECE8-B182-D5DD587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586" y="3551490"/>
                <a:ext cx="2551238" cy="31380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700" i="1" baseline="-25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7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700" i="1" baseline="-25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700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z-Cyrl-AZ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m:rPr>
                          <m:sty m:val="p"/>
                        </m:rPr>
                        <a:rPr lang="el-GR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z-Cyrl-AZ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Ѳ</m:t>
                          </m:r>
                          <m:r>
                            <a:rPr lang="en-US" sz="1700" i="1" baseline="-250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7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z-Cyrl-AZ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z-Cyrl-AZ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Ѳ</m:t>
                          </m:r>
                          <m:r>
                            <a:rPr lang="en-US" sz="1700" i="1" baseline="-250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7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574A79E0-BC54-ECE8-B182-D5DD587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586" y="3551490"/>
                <a:ext cx="2551238" cy="31380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F2E892D-6A52-EC5A-C4D7-1AA928603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0439" y="3133747"/>
                <a:ext cx="4818255" cy="2698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</m:den>
                    </m:f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az-Cyrl-AZ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8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az-Cyrl-AZ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8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az-Cyrl-AZ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8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az-Cyrl-AZ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8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F2E892D-6A52-EC5A-C4D7-1AA92860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39" y="3133747"/>
                <a:ext cx="4818255" cy="2698472"/>
              </a:xfrm>
              <a:prstGeom prst="rect">
                <a:avLst/>
              </a:prstGeom>
              <a:blipFill>
                <a:blip r:embed="rId19"/>
                <a:stretch>
                  <a:fillRect b="-200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39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B5B529-64B4-57B0-31C4-640096BBCED8}"/>
                  </a:ext>
                </a:extLst>
              </p:cNvPr>
              <p:cNvSpPr txBox="1"/>
              <p:nvPr/>
            </p:nvSpPr>
            <p:spPr>
              <a:xfrm>
                <a:off x="-18472" y="970122"/>
                <a:ext cx="6114472" cy="2458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=0.015∗0.1+0.40=0.415</m:t>
                      </m:r>
                    </m:oMath>
                  </m:oMathPara>
                </a14:m>
                <a:endParaRPr lang="en-IN" sz="1600" i="1" baseline="-25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baseline="-25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0.415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=0.6022</m:t>
                      </m:r>
                    </m:oMath>
                  </m:oMathPara>
                </a14:m>
                <a:endParaRPr lang="en-IN" sz="1600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0.45∗0.6022+0.63</m:t>
                      </m:r>
                      <m:r>
                        <a:rPr lang="en-IN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=0.890</m:t>
                      </m:r>
                    </m:oMath>
                  </m:oMathPara>
                </a14:m>
                <a:endParaRPr lang="en-IN" sz="1600" i="1" baseline="-25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IN" sz="16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0.890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I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=0.7088</m:t>
                      </m:r>
                    </m:oMath>
                  </m:oMathPara>
                </a14:m>
                <a:endParaRPr lang="en-IN" sz="1600" baseline="-25000" dirty="0"/>
              </a:p>
              <a:p>
                <a:pPr>
                  <a:lnSpc>
                    <a:spcPct val="150000"/>
                  </a:lnSpc>
                </a:pPr>
                <a:endParaRPr lang="en-IN" sz="16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B5B529-64B4-57B0-31C4-640096BB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72" y="970122"/>
                <a:ext cx="6114472" cy="24588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730D73D-B3A1-74AB-C13D-87508635E2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403" y="386146"/>
                <a:ext cx="5472123" cy="31380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700" i="1" baseline="-25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IN" sz="1700" b="1" i="1" baseline="-25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𝟎𝟎𝟏𝟎𝟐</m:t>
                      </m:r>
                      <m:r>
                        <a:rPr lang="en-IN" sz="1700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𝟏𝟒𝟖</m:t>
                      </m:r>
                    </m:oMath>
                  </m:oMathPara>
                </a14:m>
                <a:endParaRPr lang="en-IN" sz="17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700" i="1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700" i="1" baseline="-25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𝟎𝟓𝟕𝟎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𝟑𝟗𝟑</m:t>
                      </m:r>
                    </m:oMath>
                  </m:oMathPara>
                </a14:m>
                <a:endParaRPr lang="en-US" sz="1700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7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z-Cyrl-AZ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z-Cyrl-AZ" sz="17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17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7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7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𝟏𝟎𝟐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𝟑𝟖𝟗</m:t>
                      </m:r>
                    </m:oMath>
                  </m:oMathPara>
                </a14:m>
                <a:endParaRPr lang="en-US" sz="17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z-Cyrl-AZ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z-Cyrl-AZ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Ѳ</m:t>
                      </m:r>
                      <m:r>
                        <a:rPr lang="en-US" sz="1700" i="1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l-GR" sz="17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17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17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7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17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7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𝟎𝟗𝟒</m:t>
                      </m:r>
                      <m:r>
                        <a:rPr lang="en-IN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7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7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𝟓𝟐𝟓</m:t>
                      </m:r>
                    </m:oMath>
                  </m:oMathPara>
                </a14:m>
                <a:endParaRPr lang="en-US" sz="17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IN" sz="17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730D73D-B3A1-74AB-C13D-87508635E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03" y="386146"/>
                <a:ext cx="5472123" cy="3138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AF24C-E0FF-6CC2-3AA2-97A742D64DEC}"/>
                  </a:ext>
                </a:extLst>
              </p:cNvPr>
              <p:cNvSpPr txBox="1"/>
              <p:nvPr/>
            </p:nvSpPr>
            <p:spPr>
              <a:xfrm>
                <a:off x="951345" y="3359639"/>
                <a:ext cx="4433455" cy="338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</m:den>
                    </m:f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endParaRPr lang="en-US" sz="1400" baseline="-250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rgbClr val="7030A0"/>
                    </a:solidFill>
                  </a:rPr>
                  <a:t> =(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–y)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) w</a:t>
                </a:r>
                <a:r>
                  <a:rPr lang="en-IN" sz="1400" baseline="-25000" dirty="0">
                    <a:solidFill>
                      <a:srgbClr val="7030A0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baseline="-25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baseline="-25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) 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rgbClr val="7030A0"/>
                    </a:solidFill>
                  </a:rPr>
                  <a:t> =(0.7088-0.25) 0.7088 (1-0.7088)0.1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rgbClr val="7030A0"/>
                    </a:solidFill>
                  </a:rPr>
                  <a:t> =0.00102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rgbClr val="7030A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</m:den>
                    </m:f>
                  </m:oMath>
                </a14:m>
                <a:endParaRPr lang="en-US" sz="1400" baseline="-250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IN" sz="1400" dirty="0">
                    <a:solidFill>
                      <a:srgbClr val="7030A0"/>
                    </a:solidFill>
                  </a:rPr>
                  <a:t>=</a:t>
                </a:r>
                <a:r>
                  <a:rPr lang="en-US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–y) </a:t>
                </a:r>
                <a:r>
                  <a:rPr lang="el-GR" sz="1400" dirty="0">
                    <a:solidFill>
                      <a:srgbClr val="7030A0"/>
                    </a:solidFill>
                  </a:rPr>
                  <a:t>σ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b="0" i="1" baseline="-25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(1-</a:t>
                </a:r>
                <a:r>
                  <a:rPr lang="el-GR" sz="1400" dirty="0">
                    <a:solidFill>
                      <a:srgbClr val="7030A0"/>
                    </a:solidFill>
                  </a:rPr>
                  <a:t>σ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14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solidFill>
                      <a:srgbClr val="7030A0"/>
                    </a:solidFill>
                  </a:rPr>
                  <a:t>=(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–y)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rgbClr val="7030A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baseline="-25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14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rgbClr val="7030A0"/>
                    </a:solidFill>
                  </a:rPr>
                  <a:t>=(0.7088-.25)</a:t>
                </a:r>
                <a:r>
                  <a:rPr lang="en-US" sz="1400" dirty="0">
                    <a:solidFill>
                      <a:srgbClr val="7030A0"/>
                    </a:solidFill>
                  </a:rPr>
                  <a:t> 0.7088(1-0.7088)</a:t>
                </a:r>
                <a:r>
                  <a:rPr lang="en-IN" sz="1400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rgbClr val="7030A0"/>
                    </a:solidFill>
                  </a:rPr>
                  <a:t> </a:t>
                </a:r>
                <a:r>
                  <a:rPr lang="en-IN" sz="1400">
                    <a:solidFill>
                      <a:srgbClr val="7030A0"/>
                    </a:solidFill>
                  </a:rPr>
                  <a:t>=0.0570</a:t>
                </a:r>
                <a:endParaRPr lang="en-IN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AF24C-E0FF-6CC2-3AA2-97A742D6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45" y="3359639"/>
                <a:ext cx="4433455" cy="3381888"/>
              </a:xfrm>
              <a:prstGeom prst="rect">
                <a:avLst/>
              </a:prstGeom>
              <a:blipFill>
                <a:blip r:embed="rId4"/>
                <a:stretch>
                  <a:fillRect l="-413" b="-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10121-B898-F42A-750F-A48665EF286E}"/>
                  </a:ext>
                </a:extLst>
              </p:cNvPr>
              <p:cNvSpPr txBox="1"/>
              <p:nvPr/>
            </p:nvSpPr>
            <p:spPr>
              <a:xfrm>
                <a:off x="4633295" y="3396283"/>
                <a:ext cx="3636610" cy="3461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az-Cyrl-AZ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400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a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az-Cyrl-AZ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400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1400" baseline="-25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=(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–y)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) w</a:t>
                </a:r>
                <a:r>
                  <a:rPr lang="en-IN" sz="1400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baseline="-250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baseline="-250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)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=(0.7088-0.25) 0.7088 (1-0.7088)1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=0.0102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az-Cyrl-AZ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400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z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 baseline="-25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rPr>
                          <m:t>𝜕</m:t>
                        </m:r>
                        <m:r>
                          <a:rPr lang="az-Cyrl-AZ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Ѳ</m:t>
                        </m:r>
                        <m:r>
                          <a:rPr lang="en-US" sz="1400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=(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–y) </a:t>
                </a:r>
                <a:r>
                  <a:rPr lang="el-GR" sz="1400" dirty="0">
                    <a:solidFill>
                      <a:schemeClr val="accent6">
                        <a:lumMod val="75000"/>
                      </a:schemeClr>
                    </a:solidFill>
                  </a:rPr>
                  <a:t>σ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b="0" i="1" baseline="-250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(1-</a:t>
                </a:r>
                <a:r>
                  <a:rPr lang="el-GR" sz="1400" dirty="0">
                    <a:solidFill>
                      <a:schemeClr val="accent6">
                        <a:lumMod val="75000"/>
                      </a:schemeClr>
                    </a:solidFill>
                  </a:rPr>
                  <a:t>σ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)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 =(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–0.25)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 (1-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1400" dirty="0">
                    <a:solidFill>
                      <a:schemeClr val="accent6">
                        <a:lumMod val="75000"/>
                      </a:schemeClr>
                    </a:solidFill>
                  </a:rPr>
                  <a:t>=0.0946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sz="1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10121-B898-F42A-750F-A48665EF2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295" y="3396283"/>
                <a:ext cx="3636610" cy="3461717"/>
              </a:xfrm>
              <a:prstGeom prst="rect">
                <a:avLst/>
              </a:prstGeom>
              <a:blipFill>
                <a:blip r:embed="rId5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4EEA101-A2B7-0C79-A715-8B0180F8EDB1}"/>
              </a:ext>
            </a:extLst>
          </p:cNvPr>
          <p:cNvGrpSpPr/>
          <p:nvPr/>
        </p:nvGrpSpPr>
        <p:grpSpPr>
          <a:xfrm>
            <a:off x="8269905" y="3524199"/>
            <a:ext cx="3447522" cy="2981666"/>
            <a:chOff x="7977860" y="3262116"/>
            <a:chExt cx="3973995" cy="3498898"/>
          </a:xfrm>
        </p:grpSpPr>
        <p:pic>
          <p:nvPicPr>
            <p:cNvPr id="4098" name="Picture 2" descr="What is Derivative of Sigmoid Function | by Shrirang Dixit | Becoming  Human: Artificial Intelligence Magazine">
              <a:extLst>
                <a:ext uri="{FF2B5EF4-FFF2-40B4-BE49-F238E27FC236}">
                  <a16:creationId xmlns:a16="http://schemas.microsoft.com/office/drawing/2014/main" id="{BC0E2506-1C0B-F2E6-4DED-7746D39D8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832" y="3262116"/>
              <a:ext cx="1690804" cy="62292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4100" name="Picture 4" descr="What is Derivative of Sigmoid Function | by Shrirang Dixit | Becoming  Human: Artificial Intelligence Magazine">
              <a:extLst>
                <a:ext uri="{FF2B5EF4-FFF2-40B4-BE49-F238E27FC236}">
                  <a16:creationId xmlns:a16="http://schemas.microsoft.com/office/drawing/2014/main" id="{D8836CEF-D851-496B-E383-4B024A11F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860" y="3885044"/>
              <a:ext cx="3973995" cy="176421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4102" name="Picture 6" descr="What is Derivative of Sigmoid Function | by Shrirang Dixit | Becoming  Human: Artificial Intelligence Magazine">
              <a:extLst>
                <a:ext uri="{FF2B5EF4-FFF2-40B4-BE49-F238E27FC236}">
                  <a16:creationId xmlns:a16="http://schemas.microsoft.com/office/drawing/2014/main" id="{7C704659-84A7-C365-B66A-9EA353E6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860" y="5678123"/>
              <a:ext cx="3164913" cy="10828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385171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9ECB0-53E0-F6BB-C1E0-3522F468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557" y="1534901"/>
            <a:ext cx="9531928" cy="2863062"/>
          </a:xfrm>
        </p:spPr>
        <p:txBody>
          <a:bodyPr>
            <a:normAutofit fontScale="92500" lnSpcReduction="20000"/>
          </a:bodyPr>
          <a:lstStyle/>
          <a:p>
            <a:pPr rtl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+mj-lt"/>
              </a:rPr>
              <a:t>Optimizers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</a:p>
          <a:p>
            <a:pPr rtl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+mj-lt"/>
            </a:endParaRPr>
          </a:p>
          <a:p>
            <a:pPr rtl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000000"/>
                </a:solidFill>
                <a:latin typeface="+mj-lt"/>
              </a:rPr>
              <a:t>A</a:t>
            </a:r>
            <a:r>
              <a:rPr lang="en-US" sz="1900" b="0" i="0" u="none" strike="noStrike">
                <a:solidFill>
                  <a:srgbClr val="000000"/>
                </a:solidFill>
                <a:effectLst/>
                <a:latin typeface="+mj-lt"/>
              </a:rPr>
              <a:t>lgorithms or methods used to minimize an error function (</a:t>
            </a:r>
            <a:r>
              <a:rPr lang="en-US" sz="1900" b="0" i="1" u="none" strike="noStrike">
                <a:solidFill>
                  <a:srgbClr val="000000"/>
                </a:solidFill>
                <a:effectLst/>
                <a:latin typeface="+mj-lt"/>
              </a:rPr>
              <a:t>loss function</a:t>
            </a:r>
            <a:r>
              <a:rPr lang="en-US" sz="1900" b="0" i="0" u="none" strike="noStrike">
                <a:solidFill>
                  <a:srgbClr val="000000"/>
                </a:solidFill>
                <a:effectLst/>
                <a:latin typeface="+mj-lt"/>
              </a:rPr>
              <a:t>)or to maximize the efficiency of production.</a:t>
            </a:r>
          </a:p>
          <a:p>
            <a:pPr marL="0" indent="0" rtl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b="0" i="0" u="none" strike="noStrike">
              <a:solidFill>
                <a:srgbClr val="000000"/>
              </a:solidFill>
              <a:effectLst/>
              <a:latin typeface="+mj-lt"/>
            </a:endParaRPr>
          </a:p>
          <a:p>
            <a:pPr rtl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>
                <a:solidFill>
                  <a:srgbClr val="000000"/>
                </a:solidFill>
                <a:effectLst/>
                <a:latin typeface="+mj-lt"/>
              </a:rPr>
              <a:t>Mathematical functions which are dependent on model’s learnable parameters i.e Weights &amp; Biases.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+mj-lt"/>
            </a:endParaRPr>
          </a:p>
          <a:p>
            <a:endParaRPr lang="en-IN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29DD5-3956-4120-7C18-7869D3361A2F}"/>
              </a:ext>
            </a:extLst>
          </p:cNvPr>
          <p:cNvSpPr txBox="1"/>
          <p:nvPr/>
        </p:nvSpPr>
        <p:spPr>
          <a:xfrm>
            <a:off x="685338" y="4397236"/>
            <a:ext cx="6507942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Gradient Descent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Stochastic Gradient Descent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Stochastic Gradient Descent with Momentum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Mini-Batch Gradient Descent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43BB3-DD04-9902-5737-31AF6EB77C7C}"/>
              </a:ext>
            </a:extLst>
          </p:cNvPr>
          <p:cNvSpPr txBox="1"/>
          <p:nvPr/>
        </p:nvSpPr>
        <p:spPr>
          <a:xfrm>
            <a:off x="6126480" y="4397963"/>
            <a:ext cx="5410662" cy="1709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AdaGrad(Adaptive Gradient Descent)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RMS-Prop (Root Mean Square Propagation)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AdaDelta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+mj-lt"/>
              </a:rPr>
              <a:t>Adam(Adaptive Moment Estimation)</a:t>
            </a:r>
          </a:p>
        </p:txBody>
      </p:sp>
    </p:spTree>
    <p:extLst>
      <p:ext uri="{BB962C8B-B14F-4D97-AF65-F5344CB8AC3E}">
        <p14:creationId xmlns:p14="http://schemas.microsoft.com/office/powerpoint/2010/main" val="806129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Stochastic Gradient Descent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A9A8A-B18E-6DA8-654A-8DF54C248608}"/>
              </a:ext>
            </a:extLst>
          </p:cNvPr>
          <p:cNvSpPr txBox="1"/>
          <p:nvPr/>
        </p:nvSpPr>
        <p:spPr>
          <a:xfrm>
            <a:off x="951345" y="1781407"/>
            <a:ext cx="5436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>
                <a:solidFill>
                  <a:srgbClr val="222222"/>
                </a:solidFill>
                <a:effectLst/>
                <a:latin typeface="+mj-lt"/>
              </a:rPr>
              <a:t>Stochastic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en-US" sz="1800" b="0" i="0" u="none" strike="noStrike">
                <a:solidFill>
                  <a:srgbClr val="222222"/>
                </a:solidFill>
                <a:effectLst/>
                <a:latin typeface="+mj-lt"/>
              </a:rPr>
              <a:t>means randomness on which the algorithm is based upon</a:t>
            </a:r>
            <a:endParaRPr lang="en-IN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DE01F4-1734-4266-16B2-8C09D1E3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64" y="4244492"/>
            <a:ext cx="4176291" cy="16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4E024-EEFD-7114-1FD9-B2BD21A0AFD1}"/>
              </a:ext>
            </a:extLst>
          </p:cNvPr>
          <p:cNvSpPr txBox="1"/>
          <p:nvPr/>
        </p:nvSpPr>
        <p:spPr>
          <a:xfrm>
            <a:off x="951345" y="2601465"/>
            <a:ext cx="5671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A variant of gradient descent that involves updating the parameters based on a small, randomly-selected subset of the data rather than the full dataset.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D908B-AC79-B78A-F59F-8336D8C91C08}"/>
                  </a:ext>
                </a:extLst>
              </p:cNvPr>
              <p:cNvSpPr txBox="1"/>
              <p:nvPr/>
            </p:nvSpPr>
            <p:spPr>
              <a:xfrm>
                <a:off x="5237018" y="3975521"/>
                <a:ext cx="6345381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represents the parameter vector at iteration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.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latin typeface="Lucida Console" panose="020B0609040504020204" pitchFamily="49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is the gradient of the loss function for a randomly chosen training example at the current parameter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 .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latin typeface="Lucida Console" panose="020B0609040504020204" pitchFamily="49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latin typeface="Lucida Console" panose="020B0609040504020204" pitchFamily="49" charset="0"/>
                  </a:rPr>
                  <a:t>𝛼 is the learning rate, determining the step size of the parameter updates.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D908B-AC79-B78A-F59F-8336D8C9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18" y="3975521"/>
                <a:ext cx="6345381" cy="2585323"/>
              </a:xfrm>
              <a:prstGeom prst="rect">
                <a:avLst/>
              </a:prstGeom>
              <a:blipFill>
                <a:blip r:embed="rId3"/>
                <a:stretch>
                  <a:fillRect l="-768" t="-943" r="-1633" b="-3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699F4-6292-4F35-E163-3492C939432F}"/>
                  </a:ext>
                </a:extLst>
              </p:cNvPr>
              <p:cNvSpPr txBox="1"/>
              <p:nvPr/>
            </p:nvSpPr>
            <p:spPr>
              <a:xfrm>
                <a:off x="6951288" y="2601465"/>
                <a:ext cx="35393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699F4-6292-4F35-E163-3492C939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8" y="2601465"/>
                <a:ext cx="3539374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203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MINI-BATCH Gradient Descent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A9A8A-B18E-6DA8-654A-8DF54C248608}"/>
              </a:ext>
            </a:extLst>
          </p:cNvPr>
          <p:cNvSpPr txBox="1"/>
          <p:nvPr/>
        </p:nvSpPr>
        <p:spPr>
          <a:xfrm>
            <a:off x="951345" y="1781407"/>
            <a:ext cx="5436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Best among all the variations of gradient descent algorithms</a:t>
            </a:r>
            <a:endParaRPr lang="en-IN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4E024-EEFD-7114-1FD9-B2BD21A0AFD1}"/>
              </a:ext>
            </a:extLst>
          </p:cNvPr>
          <p:cNvSpPr txBox="1"/>
          <p:nvPr/>
        </p:nvSpPr>
        <p:spPr>
          <a:xfrm>
            <a:off x="951345" y="2601465"/>
            <a:ext cx="5671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0000"/>
                </a:solidFill>
                <a:latin typeface="+mj-lt"/>
              </a:rPr>
              <a:t>Mini-batch gradient descent is similar to SGD, but instead of using a single sample to compute the gradient, it uses a small, fixed-size "mini-batch" of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D908B-AC79-B78A-F59F-8336D8C91C08}"/>
                  </a:ext>
                </a:extLst>
              </p:cNvPr>
              <p:cNvSpPr txBox="1"/>
              <p:nvPr/>
            </p:nvSpPr>
            <p:spPr>
              <a:xfrm>
                <a:off x="5458691" y="3703082"/>
                <a:ext cx="6345381" cy="2728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represents the parameter vector at iteration t.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latin typeface="Lucida Console" panose="020B0609040504020204" pitchFamily="49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I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i="1" baseline="-25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 is the average gradient of the loss function for a randomly chosen training example at the current parameter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latin typeface="Lucida Console" panose="020B0609040504020204" pitchFamily="49" charset="0"/>
                  </a:rPr>
                  <a:t>.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latin typeface="Lucida Console" panose="020B0609040504020204" pitchFamily="49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latin typeface="Lucida Console" panose="020B0609040504020204" pitchFamily="49" charset="0"/>
                  </a:rPr>
                  <a:t>𝛼 is the learning rate, determining the step size of the parameter updates.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D908B-AC79-B78A-F59F-8336D8C9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91" y="3703082"/>
                <a:ext cx="6345381" cy="2728055"/>
              </a:xfrm>
              <a:prstGeom prst="rect">
                <a:avLst/>
              </a:prstGeom>
              <a:blipFill>
                <a:blip r:embed="rId2"/>
                <a:stretch>
                  <a:fillRect l="-768" t="-893" r="-1729" b="-26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699F4-6292-4F35-E163-3492C939432F}"/>
                  </a:ext>
                </a:extLst>
              </p:cNvPr>
              <p:cNvSpPr txBox="1"/>
              <p:nvPr/>
            </p:nvSpPr>
            <p:spPr>
              <a:xfrm>
                <a:off x="6478724" y="2258763"/>
                <a:ext cx="5000567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2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N" sz="24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699F4-6292-4F35-E163-3492C939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24" y="2258763"/>
                <a:ext cx="500056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936AC641-79FC-3344-AE48-86144468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9" y="4430263"/>
            <a:ext cx="4249973" cy="165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542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SGD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32024-336B-FA01-77D2-FC57FE23BDF7}"/>
                  </a:ext>
                </a:extLst>
              </p:cNvPr>
              <p:cNvSpPr txBox="1"/>
              <p:nvPr/>
            </p:nvSpPr>
            <p:spPr>
              <a:xfrm>
                <a:off x="858982" y="1502688"/>
                <a:ext cx="10788074" cy="535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>
                    <a:latin typeface="+mj-lt"/>
                  </a:rPr>
                  <a:t>Momentum</a:t>
                </a:r>
                <a:endParaRPr lang="en-US" b="1">
                  <a:latin typeface="+mj-lt"/>
                </a:endParaRPr>
              </a:p>
              <a:p>
                <a:r>
                  <a:rPr lang="en-US">
                    <a:latin typeface="+mj-lt"/>
                  </a:rPr>
                  <a:t>Momentum was invented for reducing high variance in SGD and softens the convergence.</a:t>
                </a:r>
              </a:p>
              <a:p>
                <a:endParaRPr lang="en-US">
                  <a:latin typeface="+mj-lt"/>
                </a:endParaRPr>
              </a:p>
              <a:p>
                <a:r>
                  <a:rPr lang="en-US">
                    <a:latin typeface="+mj-lt"/>
                  </a:rPr>
                  <a:t>It accelerates the convergence towards the relevant direction and reduces the fluctuation to the irrelevant direction.</a:t>
                </a:r>
              </a:p>
              <a:p>
                <a:endParaRPr lang="en-US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+mj-lt"/>
                  </a:rPr>
                  <a:t>represents the parameter vector at iteration t.</a:t>
                </a:r>
              </a:p>
              <a:p>
                <a:endParaRPr lang="en-US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40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algn="ctr"/>
                <a:endParaRPr lang="en-US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>
                    <a:ea typeface="Cambria Math" panose="02040503050406030204" pitchFamily="18" charset="0"/>
                  </a:rPr>
                  <a:t>) </a:t>
                </a:r>
                <a:r>
                  <a:rPr lang="en-US">
                    <a:latin typeface="+mj-lt"/>
                  </a:rPr>
                  <a:t>is the gradient of the loss function for a randomly chosen training example at the current parameter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latin typeface="+mj-lt"/>
                  </a:rPr>
                  <a:t>.</a:t>
                </a:r>
              </a:p>
              <a:p>
                <a:r>
                  <a:rPr lang="en-US" b="1">
                    <a:latin typeface="+mj-lt"/>
                  </a:rPr>
                  <a:t>𝛼</a:t>
                </a:r>
                <a:r>
                  <a:rPr lang="en-US">
                    <a:latin typeface="+mj-lt"/>
                  </a:rPr>
                  <a:t> - is the learning rate determining the step size of parameter updates.</a:t>
                </a:r>
              </a:p>
              <a:p>
                <a:r>
                  <a:rPr lang="en-US" b="1">
                    <a:latin typeface="+mj-lt"/>
                  </a:rPr>
                  <a:t>𝜐</a:t>
                </a:r>
                <a:r>
                  <a:rPr lang="en-US">
                    <a:latin typeface="+mj-lt"/>
                  </a:rPr>
                  <a:t> - t is the momentum term at iteration t.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>
                    <a:latin typeface="+mj-lt"/>
                  </a:rPr>
                  <a:t> - is the momentum coefficient(typically between 0 and 1),determining how much of the previous momentum to retain.</a:t>
                </a:r>
              </a:p>
              <a:p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32024-336B-FA01-77D2-FC57FE23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2" y="1502688"/>
                <a:ext cx="10788074" cy="5355312"/>
              </a:xfrm>
              <a:prstGeom prst="rect">
                <a:avLst/>
              </a:prstGeom>
              <a:blipFill>
                <a:blip r:embed="rId2"/>
                <a:stretch>
                  <a:fillRect l="-904" t="-9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7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SGD VariAnts</a:t>
            </a:r>
          </a:p>
        </p:txBody>
      </p:sp>
      <p:pic>
        <p:nvPicPr>
          <p:cNvPr id="3074" name="Picture 2" descr="Primer on Machine Learning | SpringerLink">
            <a:extLst>
              <a:ext uri="{FF2B5EF4-FFF2-40B4-BE49-F238E27FC236}">
                <a16:creationId xmlns:a16="http://schemas.microsoft.com/office/drawing/2014/main" id="{AC8D4828-7EB0-4574-E81B-D0E360018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404369" y="1873437"/>
            <a:ext cx="2859257" cy="188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GD, Batch GD, SGD, Mini-Batch GD? - Nomidl">
            <a:extLst>
              <a:ext uri="{FF2B5EF4-FFF2-40B4-BE49-F238E27FC236}">
                <a16:creationId xmlns:a16="http://schemas.microsoft.com/office/drawing/2014/main" id="{75BDD734-1DDC-01B2-7CAA-8B437B7A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88" y="2058746"/>
            <a:ext cx="6785841" cy="380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rimer on Machine Learning | SpringerLink">
            <a:extLst>
              <a:ext uri="{FF2B5EF4-FFF2-40B4-BE49-F238E27FC236}">
                <a16:creationId xmlns:a16="http://schemas.microsoft.com/office/drawing/2014/main" id="{B8A319AE-BC75-008C-626D-17AAF7064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548254" y="4336790"/>
            <a:ext cx="2859258" cy="188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466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26" y="310981"/>
            <a:ext cx="9635375" cy="1369074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 AdaGrad(Adaptive 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8A305-FBC4-2F34-A051-1C1EE4D4C28B}"/>
              </a:ext>
            </a:extLst>
          </p:cNvPr>
          <p:cNvSpPr txBox="1"/>
          <p:nvPr/>
        </p:nvSpPr>
        <p:spPr>
          <a:xfrm>
            <a:off x="997526" y="1680055"/>
            <a:ext cx="104666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Adagrad is an optimization algorithm that uses an adaptive learning rate per parameter.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>
              <a:solidFill>
                <a:srgbClr val="000000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The learning rate is updated based on the historical gradient information so that parameters that receive many updates have a lower learning rate, and parameters that receive fewer updates have a larger learning rate.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5E3C2C8-CDEF-2E0E-3A35-D8DA2419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53" y="5177945"/>
            <a:ext cx="3154746" cy="6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578AE10-9BC4-D700-665F-21CB54DE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63" y="3903327"/>
            <a:ext cx="2636927" cy="81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82313-F450-05C4-671C-6F6E81A7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77" y="3651377"/>
            <a:ext cx="5114124" cy="31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0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7566-79DA-C511-BE37-C0A77E8D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26" y="310981"/>
            <a:ext cx="9635375" cy="1369074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/>
              <a:t>Ada DELTA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8A305-FBC4-2F34-A051-1C1EE4D4C28B}"/>
              </a:ext>
            </a:extLst>
          </p:cNvPr>
          <p:cNvSpPr txBox="1"/>
          <p:nvPr/>
        </p:nvSpPr>
        <p:spPr>
          <a:xfrm>
            <a:off x="576000" y="1404000"/>
            <a:ext cx="10466647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AdaDelta is an optimization algorithm similar to RMSProp but does not require a hyperparameter learning rate.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It uses an exponentially decaying average of the gradients and the squares of the gradients to determine the updated scale.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D58435-10E5-529A-EAE0-9B627190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6" y="3017031"/>
            <a:ext cx="4029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BB416B-A3AD-3644-DDD6-51FF691F67BE}"/>
                  </a:ext>
                </a:extLst>
              </p:cNvPr>
              <p:cNvSpPr txBox="1"/>
              <p:nvPr/>
            </p:nvSpPr>
            <p:spPr>
              <a:xfrm>
                <a:off x="5124742" y="3168000"/>
                <a:ext cx="7378040" cy="2539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>
                    <a:effectLst/>
                    <a:latin typeface="KaTeX_Main"/>
                  </a:rPr>
                  <a:t>​</a:t>
                </a:r>
                <a:r>
                  <a:rPr lang="en-IN" b="0" i="0">
                    <a:effectLst/>
                    <a:latin typeface="Google Sans"/>
                  </a:rPr>
                  <a:t>: Parameter vector at iteration </a:t>
                </a:r>
                <a:r>
                  <a:rPr lang="en-IN" b="0" i="1">
                    <a:effectLst/>
                    <a:latin typeface="KaTeX_Math"/>
                  </a:rPr>
                  <a:t>t</a:t>
                </a:r>
                <a:endParaRPr lang="en-IN" b="0" i="0">
                  <a:effectLst/>
                  <a:latin typeface="Google Sans"/>
                </a:endParaRP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>
                    <a:effectLst/>
                    <a:latin typeface="KaTeX_Main"/>
                  </a:rPr>
                  <a:t>​</a:t>
                </a:r>
                <a:r>
                  <a:rPr lang="en-IN" b="0" i="0">
                    <a:effectLst/>
                    <a:latin typeface="Google Sans"/>
                  </a:rPr>
                  <a:t>: Parameter vector at iteration </a:t>
                </a:r>
                <a:r>
                  <a:rPr lang="en-IN" b="0" i="1">
                    <a:effectLst/>
                    <a:latin typeface="KaTeX_Math"/>
                  </a:rPr>
                  <a:t>t</a:t>
                </a:r>
                <a:r>
                  <a:rPr lang="en-IN" b="0" i="0">
                    <a:effectLst/>
                    <a:latin typeface="KaTeX_Main"/>
                  </a:rPr>
                  <a:t>−1</a:t>
                </a:r>
                <a:endParaRPr lang="en-IN" b="0" i="0">
                  <a:effectLst/>
                  <a:latin typeface="Google Sans"/>
                </a:endParaRP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b="0" i="1">
                    <a:effectLst/>
                    <a:latin typeface="KaTeX_Math"/>
                  </a:rPr>
                  <a:t>η</a:t>
                </a:r>
                <a:r>
                  <a:rPr lang="el-GR" b="0" i="0">
                    <a:effectLst/>
                    <a:latin typeface="Google Sans"/>
                  </a:rPr>
                  <a:t>: </a:t>
                </a:r>
                <a:r>
                  <a:rPr lang="en-IN" b="0" i="0">
                    <a:effectLst/>
                    <a:latin typeface="Google Sans"/>
                  </a:rPr>
                  <a:t>Learning rate</a:t>
                </a: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>
                    <a:effectLst/>
                    <a:latin typeface="KaTeX_Main"/>
                  </a:rPr>
                  <a:t>​</a:t>
                </a:r>
                <a:r>
                  <a:rPr lang="en-IN" b="0" i="0">
                    <a:effectLst/>
                    <a:latin typeface="Google Sans"/>
                  </a:rPr>
                  <a:t>: Diagonal matrix of accumulated squared gradients up to iteration </a:t>
                </a:r>
                <a:r>
                  <a:rPr lang="en-IN" b="0" i="1">
                    <a:effectLst/>
                    <a:latin typeface="KaTeX_Math"/>
                  </a:rPr>
                  <a:t>t</a:t>
                </a:r>
                <a:endParaRPr lang="en-IN" b="0" i="0">
                  <a:effectLst/>
                  <a:latin typeface="Google Sans"/>
                </a:endParaRP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b="0" i="1">
                    <a:effectLst/>
                    <a:latin typeface="KaTeX_Math"/>
                  </a:rPr>
                  <a:t>ϵ</a:t>
                </a:r>
                <a:r>
                  <a:rPr lang="el-GR" b="0" i="0">
                    <a:effectLst/>
                    <a:latin typeface="Google Sans"/>
                  </a:rPr>
                  <a:t>: </a:t>
                </a:r>
                <a:r>
                  <a:rPr lang="en-IN" b="0" i="0">
                    <a:effectLst/>
                    <a:latin typeface="Google Sans"/>
                  </a:rPr>
                  <a:t>Small positive value to prevent division by zero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>
                    <a:effectLst/>
                    <a:latin typeface="KaTeX_Main"/>
                  </a:rPr>
                  <a:t>​</a:t>
                </a:r>
                <a:r>
                  <a:rPr lang="en-IN" b="0" i="0">
                    <a:effectLst/>
                    <a:latin typeface="Google Sans"/>
                  </a:rPr>
                  <a:t>: Gradient of the loss function with respect to </a:t>
                </a:r>
                <a:r>
                  <a:rPr lang="en-I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i="0">
                    <a:effectLst/>
                    <a:latin typeface="Google Sans"/>
                  </a:rPr>
                  <a:t>Visualization: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BB416B-A3AD-3644-DDD6-51FF691F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742" y="3168000"/>
                <a:ext cx="7378040" cy="2539606"/>
              </a:xfrm>
              <a:prstGeom prst="rect">
                <a:avLst/>
              </a:prstGeom>
              <a:blipFill>
                <a:blip r:embed="rId3"/>
                <a:stretch>
                  <a:fillRect l="-579"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6507AF0-E2C0-BBBA-0875-E1396C497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85" y="3533734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7ABDC-B8C5-466F-C4BA-950EE7E2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880" y="1720274"/>
            <a:ext cx="10058400" cy="3760891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RMSProp is an optimization algorithm similar to Adagrad, but it uses an exponentially decaying average of the squares of the gradients rather than the sum.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Helps to reduce the monotonic learning rate decay of Adagrad and improve convergence.</a:t>
            </a:r>
          </a:p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2E6A-0A16-352D-C942-84D67D48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RMSPrOP(Root MEAN SQUARE Probability)</a:t>
            </a:r>
            <a:endParaRPr lang="en-IN" sz="36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1A13C7-2BAD-07BE-F71E-E55795E5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65" y="3372270"/>
            <a:ext cx="30575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3209D7-C9A8-F4AD-7F7C-7EF4B06ACBFC}"/>
                  </a:ext>
                </a:extLst>
              </p:cNvPr>
              <p:cNvSpPr txBox="1"/>
              <p:nvPr/>
            </p:nvSpPr>
            <p:spPr>
              <a:xfrm>
                <a:off x="934720" y="5129914"/>
                <a:ext cx="6299301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𝑛𝑢𝑚𝑒𝑟𝑖𝑐𝑎𝑙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𝑑𝑒𝑐𝑎𝑦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𝑅𝑀𝑆𝑝𝑟𝑜𝑝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𝑎𝑐𝑐𝑢𝑚𝑢𝑙𝑎𝑡𝑜𝑟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𝑡𝑦𝑝𝑖𝑐𝑎𝑙𝑙𝑦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0.9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0.99.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𝑒𝑥𝑝𝑜𝑛𝑒𝑛𝑡𝑖𝑎𝑙𝑙𝑦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𝑑𝑒𝑐𝑎𝑦𝑖𝑛𝑔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𝑠𝑞𝑢𝑎𝑟𝑒𝑑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𝑎𝑙𝑠𝑜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𝑅𝑀𝑆𝑝𝑟𝑜𝑝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𝑎𝑐𝑐𝑢𝑚𝑢𝑙𝑎𝑡𝑜𝑟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pPr algn="just"/>
                <a:endParaRPr/>
              </a:p>
              <a:p>
                <a:endParaRPr/>
              </a:p>
              <a:p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3209D7-C9A8-F4AD-7F7C-7EF4B06A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" y="5129914"/>
                <a:ext cx="6299301" cy="1384995"/>
              </a:xfrm>
              <a:prstGeom prst="rect">
                <a:avLst/>
              </a:prstGeom>
              <a:blipFill>
                <a:blip r:embed="rId3"/>
                <a:stretch>
                  <a:fillRect l="-1354" t="-6167" r="-75145" b="-70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What is RMSprop? (with code!). Adaptive Optimization in Neural… | by  Francesco Franco | Medium">
            <a:extLst>
              <a:ext uri="{FF2B5EF4-FFF2-40B4-BE49-F238E27FC236}">
                <a16:creationId xmlns:a16="http://schemas.microsoft.com/office/drawing/2014/main" id="{F75DA836-428F-0469-2CA8-037B3A34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47" y="3065236"/>
            <a:ext cx="3069331" cy="2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2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rectangular object with red dots and arrows&#10;&#10;Description automatically generated">
            <a:extLst>
              <a:ext uri="{FF2B5EF4-FFF2-40B4-BE49-F238E27FC236}">
                <a16:creationId xmlns:a16="http://schemas.microsoft.com/office/drawing/2014/main" id="{9D0DEDAD-8A0B-B36E-E836-A5087BA7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32" y="886404"/>
            <a:ext cx="5030661" cy="38839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F21F45-F95A-62B9-DD70-5FFF4B70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201867"/>
            <a:ext cx="10058400" cy="1369074"/>
          </a:xfrm>
        </p:spPr>
        <p:txBody>
          <a:bodyPr/>
          <a:lstStyle/>
          <a:p>
            <a:r>
              <a:rPr lang="en-IN"/>
              <a:t>Classification : ReVISIT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57A7FD-E8B5-62A2-FD99-F3DE18DAEB04}"/>
                  </a:ext>
                </a:extLst>
              </p:cNvPr>
              <p:cNvSpPr txBox="1"/>
              <p:nvPr/>
            </p:nvSpPr>
            <p:spPr>
              <a:xfrm>
                <a:off x="7430288" y="4883913"/>
                <a:ext cx="367970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Predict(p,q,r)</a:t>
                </a:r>
              </a:p>
              <a:p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</a:p>
              <a:p>
                <a:pPr lvl="1"/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if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chemeClr val="accent1">
                        <a:lumMod val="75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ap + bq + cr + d &lt; 0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 </m:t>
                    </m:r>
                  </m:oMath>
                </a14:m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:</a:t>
                </a:r>
              </a:p>
              <a:p>
                <a:pPr lvl="1"/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rgbClr val="C0000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N</a:t>
                </a:r>
              </a:p>
              <a:p>
                <a:pPr lvl="1"/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else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:</a:t>
                </a:r>
              </a:p>
              <a:p>
                <a:pPr lvl="1"/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 sz="1600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 sz="160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 sz="1600">
                    <a:solidFill>
                      <a:schemeClr val="accent3">
                        <a:lumMod val="50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</a:t>
                </a:r>
                <a:endParaRPr lang="en-IN" sz="1600">
                  <a:solidFill>
                    <a:schemeClr val="accent3">
                      <a:lumMod val="50000"/>
                    </a:schemeClr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57A7FD-E8B5-62A2-FD99-F3DE18DAE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288" y="4883913"/>
                <a:ext cx="3679705" cy="1569660"/>
              </a:xfrm>
              <a:prstGeom prst="rect">
                <a:avLst/>
              </a:prstGeom>
              <a:blipFill>
                <a:blip r:embed="rId3"/>
                <a:stretch>
                  <a:fillRect l="-825" t="-769" b="-3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E0F73651-DF3D-D305-98EA-BD166047A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7" y="1376561"/>
            <a:ext cx="4176713" cy="4104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DB701-DBB4-48DA-7978-8A10025C1677}"/>
              </a:ext>
            </a:extLst>
          </p:cNvPr>
          <p:cNvSpPr txBox="1"/>
          <p:nvPr/>
        </p:nvSpPr>
        <p:spPr>
          <a:xfrm>
            <a:off x="2846109" y="4982359"/>
            <a:ext cx="31859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Predict(p,q)</a:t>
            </a:r>
          </a:p>
          <a:p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</a:p>
          <a:p>
            <a:pPr lvl="1"/>
            <a:r>
              <a:rPr lang="en-US" sz="160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 + bq + c &lt; 0</a:t>
            </a:r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lvl="1"/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sz="160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</a:t>
            </a:r>
          </a:p>
          <a:p>
            <a:pPr lvl="1"/>
            <a:r>
              <a:rPr lang="en-US" sz="160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</a:t>
            </a:r>
          </a:p>
          <a:p>
            <a:pPr lvl="1"/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sz="160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sz="16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>
                <a:solidFill>
                  <a:schemeClr val="accent3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  <a:endParaRPr lang="en-IN" sz="1600">
              <a:solidFill>
                <a:schemeClr val="accent3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2497E-1B09-9BFA-C969-05575A39ABD6}"/>
              </a:ext>
            </a:extLst>
          </p:cNvPr>
          <p:cNvSpPr txBox="1"/>
          <p:nvPr/>
        </p:nvSpPr>
        <p:spPr>
          <a:xfrm>
            <a:off x="836295" y="1305122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2D - data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A075C-BC10-E655-236F-27A2B3D3C9F9}"/>
              </a:ext>
            </a:extLst>
          </p:cNvPr>
          <p:cNvSpPr txBox="1"/>
          <p:nvPr/>
        </p:nvSpPr>
        <p:spPr>
          <a:xfrm>
            <a:off x="6852762" y="1253366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3D - data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09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AA9AED-9D39-9C9A-538E-C43223088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9958"/>
            <a:ext cx="10027920" cy="2099618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Adam is an optimization algorithm that combines the ideas of SGD with momentum and RMSProp. 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solidFill>
                <a:srgbClr val="000000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+mj-lt"/>
              </a:rPr>
              <a:t>It uses an exponentially decaying average of the gradients and the squares of the gradients to determine the updated scale, similar to RMSProp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18796-8B76-9F43-819E-E43B33D8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Adam(Adaptive moment estimation)</a:t>
            </a:r>
            <a:endParaRPr lang="en-IN"/>
          </a:p>
        </p:txBody>
      </p:sp>
      <p:pic>
        <p:nvPicPr>
          <p:cNvPr id="2052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9BEA30CF-8AA8-BEE2-6416-B3AF40941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 bwMode="auto">
          <a:xfrm>
            <a:off x="1334655" y="3268094"/>
            <a:ext cx="4212502" cy="33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lete Guide to Adam Optimization | by Layan Alabdullatef | Medium">
            <a:extLst>
              <a:ext uri="{FF2B5EF4-FFF2-40B4-BE49-F238E27FC236}">
                <a16:creationId xmlns:a16="http://schemas.microsoft.com/office/drawing/2014/main" id="{A8BF9AC7-9769-2E7E-95E3-585A1B78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352903"/>
            <a:ext cx="4428115" cy="32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9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534570" y="959999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Activation: Sigmoid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60" y="1818836"/>
            <a:ext cx="3041650" cy="2159000"/>
          </a:xfrm>
          <a:prstGeom prst="rect">
            <a:avLst/>
          </a:prstGeom>
        </p:spPr>
      </p:pic>
      <p:sp>
        <p:nvSpPr>
          <p:cNvPr id="14" name="Ορθογώνιο 13"/>
          <p:cNvSpPr/>
          <p:nvPr/>
        </p:nvSpPr>
        <p:spPr>
          <a:xfrm>
            <a:off x="5114789" y="1723571"/>
            <a:ext cx="6901719" cy="461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.AppleSystemUIFont" charset="-120"/>
              <a:buChar char="+"/>
              <a:defRPr/>
            </a:pPr>
            <a:r>
              <a:rPr lang="en-US" dirty="0">
                <a:latin typeface="+mj-lt"/>
              </a:rPr>
              <a:t>Nice interpretation as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firing rate</a:t>
            </a:r>
            <a:r>
              <a:rPr lang="en-US" dirty="0">
                <a:latin typeface="+mj-lt"/>
              </a:rPr>
              <a:t> of a neuron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0 = not firing at all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1 = fully firing</a:t>
            </a:r>
          </a:p>
          <a:p>
            <a:pPr marL="285750" lvl="2" indent="-285750">
              <a:lnSpc>
                <a:spcPct val="150000"/>
              </a:lnSpc>
              <a:buFont typeface=".AppleSystemUIFont" charset="-120"/>
              <a:buChar char="-"/>
              <a:defRPr/>
            </a:pPr>
            <a:r>
              <a:rPr lang="en-US" dirty="0">
                <a:latin typeface="+mj-lt"/>
              </a:rPr>
              <a:t>Sigmoid neurons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saturate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kill gradients</a:t>
            </a:r>
            <a:r>
              <a:rPr lang="en-US" dirty="0">
                <a:latin typeface="+mj-lt"/>
              </a:rPr>
              <a:t>, thus NN will barely learn</a:t>
            </a:r>
            <a:endParaRPr lang="en-US" b="1" dirty="0">
              <a:solidFill>
                <a:schemeClr val="accent2"/>
              </a:solidFill>
              <a:latin typeface="+mj-lt"/>
            </a:endParaRPr>
          </a:p>
          <a:p>
            <a:pPr marL="742950" lvl="1" indent="-285750">
              <a:lnSpc>
                <a:spcPct val="150000"/>
              </a:lnSpc>
              <a:buSzPct val="110000"/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when the neuron’s activation are 0 or 1 (saturate)</a:t>
            </a:r>
          </a:p>
          <a:p>
            <a:pPr marL="1200150" lvl="2" indent="-285750">
              <a:lnSpc>
                <a:spcPct val="150000"/>
              </a:lnSpc>
              <a:buSzPct val="110000"/>
              <a:buFont typeface="AppleColorEmoji" charset="0"/>
              <a:buChar char="🙁"/>
              <a:defRPr/>
            </a:pPr>
            <a:r>
              <a:rPr lang="en-US" dirty="0">
                <a:latin typeface="+mj-lt"/>
              </a:rPr>
              <a:t>gradient at these regions almost zero </a:t>
            </a:r>
          </a:p>
          <a:p>
            <a:pPr marL="1200150" lvl="2" indent="-285750">
              <a:lnSpc>
                <a:spcPct val="150000"/>
              </a:lnSpc>
              <a:buSzPct val="110000"/>
              <a:buFont typeface="AppleColorEmoji" charset="0"/>
              <a:buChar char="🙁"/>
              <a:defRPr/>
            </a:pPr>
            <a:r>
              <a:rPr lang="en-US" dirty="0">
                <a:latin typeface="+mj-lt"/>
              </a:rPr>
              <a:t>almost no signal will flow to its weights </a:t>
            </a:r>
          </a:p>
          <a:p>
            <a:pPr marL="1200150" lvl="2" indent="-285750">
              <a:lnSpc>
                <a:spcPct val="150000"/>
              </a:lnSpc>
              <a:buSzPct val="110000"/>
              <a:buFont typeface="AppleColorEmoji" charset="0"/>
              <a:buChar char="🙁"/>
              <a:defRPr/>
            </a:pPr>
            <a:r>
              <a:rPr lang="en-US" dirty="0">
                <a:latin typeface="+mj-lt"/>
              </a:rPr>
              <a:t>if initial weights are too large then most neurons would saturate</a:t>
            </a:r>
          </a:p>
        </p:txBody>
      </p:sp>
      <p:sp>
        <p:nvSpPr>
          <p:cNvPr id="2" name="Ορθογώνιο 1"/>
          <p:cNvSpPr/>
          <p:nvPr/>
        </p:nvSpPr>
        <p:spPr>
          <a:xfrm>
            <a:off x="968240" y="4774291"/>
            <a:ext cx="4407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Takes a real-valued number and “squashes” it into range between 0 and 1. </a:t>
            </a:r>
          </a:p>
          <a:p>
            <a:pPr>
              <a:defRPr/>
            </a:pP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460" y="4210918"/>
                <a:ext cx="12378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l-GR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460" y="4210918"/>
                <a:ext cx="1237839" cy="307777"/>
              </a:xfrm>
              <a:prstGeom prst="rect">
                <a:avLst/>
              </a:prstGeom>
              <a:blipFill>
                <a:blip r:embed="rId4"/>
                <a:stretch>
                  <a:fillRect l="-4926" b="-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0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744120" y="1004271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Activation: </a:t>
            </a:r>
            <a:r>
              <a:rPr lang="en-US" sz="3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Tanh</a:t>
            </a:r>
            <a:endParaRPr lang="en-US" sz="3600" spc="-5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Ορθογώνιο 13"/>
              <p:cNvSpPr/>
              <p:nvPr/>
            </p:nvSpPr>
            <p:spPr>
              <a:xfrm>
                <a:off x="4985230" y="2790669"/>
                <a:ext cx="6671061" cy="128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.AppleSystemUIFont" charset="-120"/>
                  <a:buChar char="-"/>
                  <a:defRPr/>
                </a:pPr>
                <a:r>
                  <a:rPr lang="en-US" dirty="0">
                    <a:latin typeface="+mj-lt"/>
                  </a:rPr>
                  <a:t>Like sigmoid, </a:t>
                </a:r>
                <a:r>
                  <a:rPr lang="en-US" dirty="0" err="1">
                    <a:latin typeface="+mj-lt"/>
                  </a:rPr>
                  <a:t>tanh</a:t>
                </a:r>
                <a:r>
                  <a:rPr lang="en-US" dirty="0">
                    <a:latin typeface="+mj-lt"/>
                  </a:rPr>
                  <a:t> neurons </a:t>
                </a:r>
                <a:r>
                  <a:rPr lang="en-US" b="1" dirty="0">
                    <a:solidFill>
                      <a:schemeClr val="accent2"/>
                    </a:solidFill>
                    <a:latin typeface="+mj-lt"/>
                  </a:rPr>
                  <a:t>saturate</a:t>
                </a:r>
              </a:p>
              <a:p>
                <a:pPr marL="285750" lvl="2" indent="-285750">
                  <a:lnSpc>
                    <a:spcPct val="150000"/>
                  </a:lnSpc>
                  <a:buFont typeface=".AppleSystemUIFont" charset="-120"/>
                  <a:buChar char="-"/>
                  <a:defRPr/>
                </a:pPr>
                <a:r>
                  <a:rPr lang="en-US" dirty="0">
                    <a:latin typeface="+mj-lt"/>
                  </a:rPr>
                  <a:t>Unlike sigmoid, output is </a:t>
                </a:r>
                <a:r>
                  <a:rPr lang="en-US" b="1" dirty="0">
                    <a:solidFill>
                      <a:schemeClr val="accent2"/>
                    </a:solidFill>
                    <a:latin typeface="+mj-lt"/>
                  </a:rPr>
                  <a:t>zero-centered</a:t>
                </a:r>
              </a:p>
              <a:p>
                <a:pPr marL="285750" lvl="2" indent="-285750">
                  <a:lnSpc>
                    <a:spcPct val="150000"/>
                  </a:lnSpc>
                  <a:buFont typeface=".AppleSystemUIFont" charset="-120"/>
                  <a:buChar char="-"/>
                  <a:defRPr/>
                </a:pPr>
                <a:r>
                  <a:rPr lang="en-US" dirty="0" err="1">
                    <a:latin typeface="+mj-lt"/>
                  </a:rPr>
                  <a:t>Tanh</a:t>
                </a:r>
                <a:r>
                  <a:rPr lang="en-US" dirty="0">
                    <a:latin typeface="+mj-lt"/>
                  </a:rPr>
                  <a:t> is a </a:t>
                </a:r>
                <a:r>
                  <a:rPr lang="en-US" b="1" dirty="0">
                    <a:solidFill>
                      <a:schemeClr val="accent2"/>
                    </a:solidFill>
                    <a:latin typeface="+mj-lt"/>
                  </a:rPr>
                  <a:t>scaled sigmoid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)−1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Ορθογώνιο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230" y="2790669"/>
                <a:ext cx="6671061" cy="1285608"/>
              </a:xfrm>
              <a:prstGeom prst="rect">
                <a:avLst/>
              </a:prstGeom>
              <a:blipFill>
                <a:blip r:embed="rId3"/>
                <a:stretch>
                  <a:fillRect l="-1005" b="-8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Ορθογώνιο 1"/>
          <p:cNvSpPr/>
          <p:nvPr/>
        </p:nvSpPr>
        <p:spPr>
          <a:xfrm>
            <a:off x="960791" y="5169413"/>
            <a:ext cx="429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Takes a real-valued number and “squashes” it into range between -1 and 1. </a:t>
            </a:r>
          </a:p>
          <a:p>
            <a:pPr>
              <a:defRPr/>
            </a:pP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0466" y="4454566"/>
                <a:ext cx="1430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l-GR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6" y="4454566"/>
                <a:ext cx="1430200" cy="307777"/>
              </a:xfrm>
              <a:prstGeom prst="rect">
                <a:avLst/>
              </a:prstGeom>
              <a:blipFill>
                <a:blip r:embed="rId4"/>
                <a:stretch>
                  <a:fillRect l="-3846" b="-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Εικόνα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66" y="1975480"/>
            <a:ext cx="2993318" cy="21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734595" y="941939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Activation: </a:t>
            </a:r>
            <a:r>
              <a:rPr lang="en-US" sz="3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ReLU</a:t>
            </a:r>
            <a:endParaRPr lang="en-US" sz="3600" spc="-5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Ορθογώνιο 1"/>
          <p:cNvSpPr/>
          <p:nvPr/>
        </p:nvSpPr>
        <p:spPr>
          <a:xfrm>
            <a:off x="905081" y="5441182"/>
            <a:ext cx="3898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Takes a real-valued number and thresholds it at zero</a:t>
            </a:r>
          </a:p>
          <a:p>
            <a:pPr>
              <a:defRPr/>
            </a:pP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5953" y="4891437"/>
                <a:ext cx="1026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l-GR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53" y="4891437"/>
                <a:ext cx="1026755" cy="307777"/>
              </a:xfrm>
              <a:prstGeom prst="rect">
                <a:avLst/>
              </a:prstGeom>
              <a:blipFill>
                <a:blip r:embed="rId3"/>
                <a:stretch>
                  <a:fillRect l="-5325" r="-1775" b="-137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47" y="1935466"/>
            <a:ext cx="2993318" cy="2140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3981" y="1800776"/>
            <a:ext cx="6602283" cy="4606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Most Deep Networks use </a:t>
            </a:r>
            <a:r>
              <a:rPr lang="en-US" dirty="0" err="1">
                <a:latin typeface="+mj-lt"/>
              </a:rPr>
              <a:t>ReLU</a:t>
            </a:r>
            <a:r>
              <a:rPr lang="en-US" dirty="0">
                <a:latin typeface="+mj-lt"/>
              </a:rPr>
              <a:t> nowadays </a:t>
            </a:r>
          </a:p>
          <a:p>
            <a:pPr marL="285750" indent="-285750">
              <a:lnSpc>
                <a:spcPct val="150000"/>
              </a:lnSpc>
              <a:buFont typeface="AppleColorEmoji" charset="0"/>
              <a:buChar char="🙂"/>
            </a:pPr>
            <a:endParaRPr lang="en-U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ppleColorEmoji" charset="0"/>
              <a:buChar char="🙂"/>
            </a:pPr>
            <a:r>
              <a:rPr lang="en-US" dirty="0">
                <a:latin typeface="+mj-lt"/>
              </a:rPr>
              <a:t>Trains much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faster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accelerates the convergence of SGD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due to linear, non-saturating form </a:t>
            </a:r>
          </a:p>
          <a:p>
            <a:pPr marL="285750" indent="-285750">
              <a:lnSpc>
                <a:spcPct val="150000"/>
              </a:lnSpc>
              <a:buFont typeface="AppleColorEmoji" charset="0"/>
              <a:buChar char="🙂"/>
            </a:pPr>
            <a:r>
              <a:rPr lang="en-US" dirty="0">
                <a:latin typeface="+mj-lt"/>
              </a:rPr>
              <a:t>Less expensive operations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compared to sigmoid/</a:t>
            </a:r>
            <a:r>
              <a:rPr lang="en-US" dirty="0" err="1">
                <a:latin typeface="+mj-lt"/>
              </a:rPr>
              <a:t>tanh</a:t>
            </a:r>
            <a:r>
              <a:rPr lang="en-US" dirty="0">
                <a:latin typeface="+mj-lt"/>
              </a:rPr>
              <a:t> (exponentials etc.)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implemented by simply thresholding a matrix at zero</a:t>
            </a:r>
          </a:p>
          <a:p>
            <a:pPr marL="285750" indent="-285750">
              <a:lnSpc>
                <a:spcPct val="150000"/>
              </a:lnSpc>
              <a:buFont typeface="AppleColorEmoji" charset="0"/>
              <a:buChar char="🙂"/>
            </a:pPr>
            <a:r>
              <a:rPr lang="en-US" dirty="0">
                <a:latin typeface="+mj-lt"/>
              </a:rPr>
              <a:t>More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expressive </a:t>
            </a:r>
          </a:p>
          <a:p>
            <a:pPr marL="285750" indent="-285750">
              <a:lnSpc>
                <a:spcPct val="150000"/>
              </a:lnSpc>
              <a:buFont typeface="AppleColorEmoji" charset="0"/>
              <a:buChar char="🙂"/>
            </a:pPr>
            <a:r>
              <a:rPr lang="en-US" dirty="0">
                <a:latin typeface="+mj-lt"/>
              </a:rPr>
              <a:t>Prevents 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gradient vanishing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Ορθογώνιο 7"/>
              <p:cNvSpPr/>
              <p:nvPr/>
            </p:nvSpPr>
            <p:spPr>
              <a:xfrm>
                <a:off x="973679" y="4408148"/>
                <a:ext cx="1948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8" name="Ορθογώνιο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79" y="4408148"/>
                <a:ext cx="194835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0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19623" y="922208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spc="-5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rPr>
              <a:t>Loss Functions</a:t>
            </a:r>
            <a:endParaRPr lang="en-US" sz="3600" spc="-5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3074" name="Picture 2" descr="An Analysis of the Loss Functions in Keras CV Tutorials | by Kristen Kehrer  | Heartbeat">
            <a:extLst>
              <a:ext uri="{FF2B5EF4-FFF2-40B4-BE49-F238E27FC236}">
                <a16:creationId xmlns:a16="http://schemas.microsoft.com/office/drawing/2014/main" id="{E5CCBB2B-23F3-46BE-67BE-FD00D46AF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r="19983"/>
          <a:stretch/>
        </p:blipFill>
        <p:spPr bwMode="auto">
          <a:xfrm>
            <a:off x="7245699" y="1314689"/>
            <a:ext cx="4126678" cy="31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04063E-44C7-BBB5-7727-E4B6FB84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07928"/>
              </p:ext>
            </p:extLst>
          </p:nvPr>
        </p:nvGraphicFramePr>
        <p:xfrm>
          <a:off x="4880933" y="1781045"/>
          <a:ext cx="2227002" cy="206305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72093">
                  <a:extLst>
                    <a:ext uri="{9D8B030D-6E8A-4147-A177-3AD203B41FA5}">
                      <a16:colId xmlns:a16="http://schemas.microsoft.com/office/drawing/2014/main" val="498221946"/>
                    </a:ext>
                  </a:extLst>
                </a:gridCol>
                <a:gridCol w="822036">
                  <a:extLst>
                    <a:ext uri="{9D8B030D-6E8A-4147-A177-3AD203B41FA5}">
                      <a16:colId xmlns:a16="http://schemas.microsoft.com/office/drawing/2014/main" val="52159029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148642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b="1">
                          <a:effectLst/>
                          <a:latin typeface="+mj-lt"/>
                        </a:rPr>
                        <a:t>True Label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b="1">
                          <a:effectLst/>
                          <a:latin typeface="+mj-lt"/>
                        </a:rPr>
                        <a:t>Prediction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b="1">
                          <a:effectLst/>
                          <a:latin typeface="+mj-lt"/>
                        </a:rPr>
                        <a:t>Binary Cross-Entropy</a:t>
                      </a:r>
                    </a:p>
                  </a:txBody>
                  <a:tcPr marL="0" marR="0" marT="10648" marB="10648" anchor="b"/>
                </a:tc>
                <a:extLst>
                  <a:ext uri="{0D108BD9-81ED-4DB2-BD59-A6C34878D82A}">
                    <a16:rowId xmlns:a16="http://schemas.microsoft.com/office/drawing/2014/main" val="4086641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0.9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0.10536052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3345918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0.1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0.10536052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394369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0.8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0.22314355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1382312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0.2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0.22314355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1541088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0.7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0.35667494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332732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0.3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0.35667494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66594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0.6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0.51082562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813969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0.4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>
                          <a:effectLst/>
                          <a:latin typeface="+mj-lt"/>
                        </a:rPr>
                        <a:t>0.51082562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08396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0.69314718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397153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15972" marR="15972" marT="10648" marB="10648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b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0.69314718</a:t>
                      </a:r>
                    </a:p>
                  </a:txBody>
                  <a:tcPr marL="15972" marR="15972" marT="10648" marB="10648" anchor="b"/>
                </a:tc>
                <a:extLst>
                  <a:ext uri="{0D108BD9-81ED-4DB2-BD59-A6C34878D82A}">
                    <a16:rowId xmlns:a16="http://schemas.microsoft.com/office/drawing/2014/main" val="21001287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788C82-6481-349A-AC1F-B06B91260E5F}"/>
              </a:ext>
            </a:extLst>
          </p:cNvPr>
          <p:cNvSpPr txBox="1"/>
          <p:nvPr/>
        </p:nvSpPr>
        <p:spPr>
          <a:xfrm>
            <a:off x="4880933" y="4323343"/>
            <a:ext cx="7389092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True label = 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[1, 0, 0], </a:t>
            </a: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predicted probabilities = 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[0.8, 0.1, 0.1]</a:t>
            </a:r>
          </a:p>
          <a:p>
            <a:pPr lvl="1" algn="l">
              <a:lnSpc>
                <a:spcPct val="150000"/>
              </a:lnSpc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CCE = -(1 * log(0.8) + 0 * log(0.1) + 0 * log(0.1)) ≈ 0.2231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True label = 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[0, 1, 0], </a:t>
            </a: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predicted probabilities = 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[0.4, 0.5, 0.1]</a:t>
            </a:r>
          </a:p>
          <a:p>
            <a:pPr lvl="1" algn="l">
              <a:lnSpc>
                <a:spcPct val="150000"/>
              </a:lnSpc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CCE = -(0 * log(0.4) + 1 * log(0.5) + 0 * log(0.1)) ≈ 0.6931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True label =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 [0, 0, 1], </a:t>
            </a: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predicted probabilities = </a:t>
            </a:r>
            <a:r>
              <a:rPr lang="en-IN" sz="1400" b="0" i="0">
                <a:solidFill>
                  <a:srgbClr val="C00000"/>
                </a:solidFill>
                <a:effectLst/>
                <a:latin typeface="+mj-lt"/>
              </a:rPr>
              <a:t>[0.2, 0.3, 0.5]</a:t>
            </a:r>
          </a:p>
          <a:p>
            <a:pPr lvl="1" algn="l">
              <a:lnSpc>
                <a:spcPct val="150000"/>
              </a:lnSpc>
            </a:pPr>
            <a:r>
              <a:rPr lang="en-IN" sz="1400" b="0" i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CCE = -(0 * log(0.2) + 0 * log(0.3) + 1 * log(0.5)) ≈ 0.6931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D05C8A67-DB70-DB05-507D-79C688DA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3302"/>
            <a:ext cx="4335173" cy="411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WD - Thinking With Data">
            <a:extLst>
              <a:ext uri="{FF2B5EF4-FFF2-40B4-BE49-F238E27FC236}">
                <a16:creationId xmlns:a16="http://schemas.microsoft.com/office/drawing/2014/main" id="{C978C11E-2528-4DCB-AEED-3CBF0C47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00" y="4663327"/>
            <a:ext cx="3094307" cy="18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28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1A13-E17A-4119-9708-13E89138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74" y="835025"/>
            <a:ext cx="10058400" cy="519605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Lucida Console" panose="020B0609040504020204" pitchFamily="49" charset="0"/>
                <a:ea typeface="+mn-ea"/>
                <a:cs typeface="+mn-cs"/>
              </a:rPr>
              <a:t>Take AWays</a:t>
            </a:r>
            <a:endParaRPr lang="en-IN" sz="40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0B468-DCA6-6DD5-E92D-1C802FE6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074" y="1597891"/>
            <a:ext cx="10058400" cy="47659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Mathematical Foundations for Optimization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Neural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Perceptron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Multilayer Perceptron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Deep Neural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Gradient Descent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Back Propagation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Optimizers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Activation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+mj-lt"/>
              </a:rPr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58978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21F45-F95A-62B9-DD70-5FFF4B70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201867"/>
            <a:ext cx="10058400" cy="1369074"/>
          </a:xfrm>
        </p:spPr>
        <p:txBody>
          <a:bodyPr/>
          <a:lstStyle/>
          <a:p>
            <a:r>
              <a:rPr lang="en-IN"/>
              <a:t>Classification : ReVISIT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DB701-DBB4-48DA-7978-8A10025C1677}"/>
                  </a:ext>
                </a:extLst>
              </p:cNvPr>
              <p:cNvSpPr txBox="1"/>
              <p:nvPr/>
            </p:nvSpPr>
            <p:spPr>
              <a:xfrm>
                <a:off x="4004834" y="4287034"/>
                <a:ext cx="3748516" cy="17553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Predict(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,…..,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</a:t>
                </a:r>
              </a:p>
              <a:p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</a:p>
              <a:p>
                <a:pPr lvl="1"/>
                <a:r>
                  <a:rPr lang="en-US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if</a:t>
                </a:r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I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:</a:t>
                </a:r>
              </a:p>
              <a:p>
                <a:pPr lvl="1"/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>
                    <a:solidFill>
                      <a:srgbClr val="C0000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N</a:t>
                </a:r>
              </a:p>
              <a:p>
                <a:pPr lvl="1"/>
                <a:r>
                  <a:rPr lang="en-US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else</a:t>
                </a:r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:</a:t>
                </a:r>
              </a:p>
              <a:p>
                <a:pPr lvl="1"/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:r>
                  <a:rPr lang="en-US">
                    <a:solidFill>
                      <a:srgbClr val="7030A0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return</a:t>
                </a:r>
                <a:r>
                  <a:rPr lang="en-US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US">
                    <a:solidFill>
                      <a:schemeClr val="accent3">
                        <a:lumMod val="50000"/>
                      </a:schemeClr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</a:t>
                </a:r>
                <a:endParaRPr lang="en-IN">
                  <a:solidFill>
                    <a:schemeClr val="accent3">
                      <a:lumMod val="50000"/>
                    </a:schemeClr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DB701-DBB4-48DA-7978-8A10025C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34" y="4287034"/>
                <a:ext cx="3748516" cy="1755352"/>
              </a:xfrm>
              <a:prstGeom prst="rect">
                <a:avLst/>
              </a:prstGeom>
              <a:blipFill>
                <a:blip r:embed="rId2"/>
                <a:stretch>
                  <a:fillRect l="-1297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0BC1C9-B383-5B7D-09C3-2DCF9E4B21B0}"/>
              </a:ext>
            </a:extLst>
          </p:cNvPr>
          <p:cNvSpPr txBox="1"/>
          <p:nvPr/>
        </p:nvSpPr>
        <p:spPr>
          <a:xfrm flipH="1">
            <a:off x="1445892" y="1875641"/>
            <a:ext cx="485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Generalizing to n-dimensional space</a:t>
            </a:r>
            <a:endParaRPr lang="en-IN" b="1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F5A2B-51E6-D8C0-4851-C85CA29F291D}"/>
                  </a:ext>
                </a:extLst>
              </p:cNvPr>
              <p:cNvSpPr txBox="1"/>
              <p:nvPr/>
            </p:nvSpPr>
            <p:spPr>
              <a:xfrm flipH="1">
                <a:off x="1445892" y="2549673"/>
                <a:ext cx="3995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Data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,…..,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IN" baseline="-25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F5A2B-51E6-D8C0-4851-C85CA29F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45892" y="2549673"/>
                <a:ext cx="3995683" cy="369332"/>
              </a:xfrm>
              <a:prstGeom prst="rect">
                <a:avLst/>
              </a:prstGeom>
              <a:blipFill>
                <a:blip r:embed="rId3"/>
                <a:stretch>
                  <a:fillRect l="-122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E31D8-FDCA-9E0A-D73F-3E5358D92B4F}"/>
                  </a:ext>
                </a:extLst>
              </p:cNvPr>
              <p:cNvSpPr txBox="1"/>
              <p:nvPr/>
            </p:nvSpPr>
            <p:spPr>
              <a:xfrm flipH="1">
                <a:off x="1445890" y="3218466"/>
                <a:ext cx="8602984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Decision Boundary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IN" baseline="-2500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E31D8-FDCA-9E0A-D73F-3E5358D9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45890" y="3218466"/>
                <a:ext cx="8602984" cy="370358"/>
              </a:xfrm>
              <a:prstGeom prst="rect">
                <a:avLst/>
              </a:prstGeom>
              <a:blipFill>
                <a:blip r:embed="rId4"/>
                <a:stretch>
                  <a:fillRect l="-567" t="-118033" b="-1852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4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D0A2-AFF3-4C64-BD8E-4402F6B3F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First neural network learning model in the 1960’s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Simple and limited (single layer models)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concepts are similar for multi-layer models so this is a good learning tool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Still used in many current applications (modems, etc.)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Perceptron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24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Perceptron Model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1026" name="Picture 2" descr="Image result for perceptron algorithm">
            <a:extLst>
              <a:ext uri="{FF2B5EF4-FFF2-40B4-BE49-F238E27FC236}">
                <a16:creationId xmlns:a16="http://schemas.microsoft.com/office/drawing/2014/main" id="{878F7E0D-FF1C-44D9-8BCF-E923E17A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895264"/>
            <a:ext cx="82867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3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Perceptron Algorithm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3074" name="Picture 2" descr="Image result for simple perceptron algorithm">
            <a:extLst>
              <a:ext uri="{FF2B5EF4-FFF2-40B4-BE49-F238E27FC236}">
                <a16:creationId xmlns:a16="http://schemas.microsoft.com/office/drawing/2014/main" id="{33C4DF6B-3F56-4AD2-8640-36581691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" y="1673080"/>
            <a:ext cx="4859607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7815FF-A62D-3DCD-8429-67C2F359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68" y="3031051"/>
            <a:ext cx="6157662" cy="24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27ADC-E1F8-1E26-9E16-CD69E3CD2853}"/>
              </a:ext>
            </a:extLst>
          </p:cNvPr>
          <p:cNvCxnSpPr/>
          <p:nvPr/>
        </p:nvCxnSpPr>
        <p:spPr>
          <a:xfrm flipH="1">
            <a:off x="6382327" y="2290618"/>
            <a:ext cx="1320800" cy="1228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3269C8-E88A-4FFD-8163-0D0CD22F6DFA}"/>
              </a:ext>
            </a:extLst>
          </p:cNvPr>
          <p:cNvCxnSpPr>
            <a:cxnSpLocks/>
          </p:cNvCxnSpPr>
          <p:nvPr/>
        </p:nvCxnSpPr>
        <p:spPr>
          <a:xfrm>
            <a:off x="7702224" y="2290618"/>
            <a:ext cx="610462" cy="1138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F74F75-E87D-4016-526C-B61E288E660C}"/>
              </a:ext>
            </a:extLst>
          </p:cNvPr>
          <p:cNvCxnSpPr>
            <a:cxnSpLocks/>
          </p:cNvCxnSpPr>
          <p:nvPr/>
        </p:nvCxnSpPr>
        <p:spPr>
          <a:xfrm>
            <a:off x="7702224" y="2290618"/>
            <a:ext cx="2319231" cy="162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86277E-39D0-D950-F009-0568E9404960}"/>
                  </a:ext>
                </a:extLst>
              </p:cNvPr>
              <p:cNvSpPr txBox="1"/>
              <p:nvPr/>
            </p:nvSpPr>
            <p:spPr>
              <a:xfrm>
                <a:off x="7213051" y="1923564"/>
                <a:ext cx="978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86277E-39D0-D950-F009-0568E940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051" y="1923564"/>
                <a:ext cx="978345" cy="276999"/>
              </a:xfrm>
              <a:prstGeom prst="rect">
                <a:avLst/>
              </a:prstGeom>
              <a:blipFill>
                <a:blip r:embed="rId5"/>
                <a:stretch>
                  <a:fillRect l="-1863" r="-3727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18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11850-CDCA-841F-4D89-001EAD83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6271-5007-4325-96DB-66A7AC3F2765}" type="datetime3">
              <a:rPr lang="en-US" smtClean="0"/>
              <a:t>13 March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561D4-E2C5-0526-AC0A-E4A3A4A2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Understanding The Core  : ML to DL 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CB027-CF04-07FF-6D82-B62E6671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t>9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77DD6-F856-43FE-85C5-339478EF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  <a:ea typeface="+mn-ea"/>
                <a:cs typeface="+mn-cs"/>
              </a:rPr>
              <a:t>Perceptron Model</a:t>
            </a:r>
            <a:endParaRPr lang="en-IN" sz="3600" dirty="0"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F707CD39-7416-731C-9F38-6A8A367D3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68" y="1790891"/>
            <a:ext cx="6284624" cy="41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47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662862D-5399-4FC4-B157-AD1AE483EC83}" vid="{8C08712B-1774-474B-8735-2C976359AC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4464</TotalTime>
  <Words>2991</Words>
  <Application>Microsoft Office PowerPoint</Application>
  <PresentationFormat>Widescreen</PresentationFormat>
  <Paragraphs>611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ＭＳ Ｐゴシック</vt:lpstr>
      <vt:lpstr>.AppleSystemUIFont</vt:lpstr>
      <vt:lpstr>AppleColorEmoji</vt:lpstr>
      <vt:lpstr>Arial</vt:lpstr>
      <vt:lpstr>Calibri</vt:lpstr>
      <vt:lpstr>Cambria Math</vt:lpstr>
      <vt:lpstr>Cascadia Code</vt:lpstr>
      <vt:lpstr>Comic Sans MS</vt:lpstr>
      <vt:lpstr>Consolas</vt:lpstr>
      <vt:lpstr>Google Sans</vt:lpstr>
      <vt:lpstr>KaTeX_Main</vt:lpstr>
      <vt:lpstr>KaTeX_Math</vt:lpstr>
      <vt:lpstr>Lucida Console</vt:lpstr>
      <vt:lpstr>Times New Roman</vt:lpstr>
      <vt:lpstr>Verdana</vt:lpstr>
      <vt:lpstr>Wingdings</vt:lpstr>
      <vt:lpstr>Theme1</vt:lpstr>
      <vt:lpstr>Disecting Neural Networks</vt:lpstr>
      <vt:lpstr>Equation of a LIne</vt:lpstr>
      <vt:lpstr>Classification : ReVISIT</vt:lpstr>
      <vt:lpstr>Classification : ReVISIT</vt:lpstr>
      <vt:lpstr>Classification : ReVISIT</vt:lpstr>
      <vt:lpstr>Perceptron</vt:lpstr>
      <vt:lpstr>Perceptron Model</vt:lpstr>
      <vt:lpstr>Perceptron Algorithm</vt:lpstr>
      <vt:lpstr>Perceptron Model</vt:lpstr>
      <vt:lpstr>Learning AND gate</vt:lpstr>
      <vt:lpstr>Learning AND gate</vt:lpstr>
      <vt:lpstr>Learning AND gate</vt:lpstr>
      <vt:lpstr>Implementing AND gate</vt:lpstr>
      <vt:lpstr>More Gates</vt:lpstr>
      <vt:lpstr>Multi Layer Perceptron(MLP)</vt:lpstr>
      <vt:lpstr>Again to XOR problem</vt:lpstr>
      <vt:lpstr>Solution XOR problem</vt:lpstr>
      <vt:lpstr>Solution XOR problem</vt:lpstr>
      <vt:lpstr>Solution XOR problem</vt:lpstr>
      <vt:lpstr>Three layer networks</vt:lpstr>
      <vt:lpstr>Three layer networks</vt:lpstr>
      <vt:lpstr>Three layer networks</vt:lpstr>
      <vt:lpstr>Deep Neural Networks</vt:lpstr>
      <vt:lpstr>Machine vs Deep Learning </vt:lpstr>
      <vt:lpstr>What do each of these layer do ?</vt:lpstr>
      <vt:lpstr>Gradient DESCENT METHOD</vt:lpstr>
      <vt:lpstr>Backpropagation learning algorithm ‘BP’</vt:lpstr>
      <vt:lpstr>Backpropagation learning algorithm ‘BP’</vt:lpstr>
      <vt:lpstr>Backpropagation learning algorithm ‘BP’</vt:lpstr>
      <vt:lpstr>Back PropoAGATION </vt:lpstr>
      <vt:lpstr>PowerPoint Presentation</vt:lpstr>
      <vt:lpstr>More OptimiZERS</vt:lpstr>
      <vt:lpstr>Stochastic Gradient Descent</vt:lpstr>
      <vt:lpstr>MINI-BATCH Gradient Descent</vt:lpstr>
      <vt:lpstr>SGD with MOMENTUM</vt:lpstr>
      <vt:lpstr>SGD VariAnts</vt:lpstr>
      <vt:lpstr> AdaGrad(Adaptive Gradient Descent)</vt:lpstr>
      <vt:lpstr>Ada DELTA</vt:lpstr>
      <vt:lpstr>RMSPrOP(Root MEAN SQUARE Probability)</vt:lpstr>
      <vt:lpstr>Adam(Adaptive moment estimation)</vt:lpstr>
      <vt:lpstr>PowerPoint Presentation</vt:lpstr>
      <vt:lpstr>PowerPoint Presentation</vt:lpstr>
      <vt:lpstr>PowerPoint Presentation</vt:lpstr>
      <vt:lpstr>PowerPoint Presentation</vt:lpstr>
      <vt:lpstr>Take 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Shailesh Sivan</dc:creator>
  <cp:lastModifiedBy>Shailesh Sivan</cp:lastModifiedBy>
  <cp:revision>57</cp:revision>
  <dcterms:created xsi:type="dcterms:W3CDTF">2019-03-14T04:06:34Z</dcterms:created>
  <dcterms:modified xsi:type="dcterms:W3CDTF">2024-03-13T00:56:44Z</dcterms:modified>
</cp:coreProperties>
</file>